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7" r:id="rId3"/>
    <p:sldId id="260" r:id="rId4"/>
    <p:sldId id="261" r:id="rId5"/>
    <p:sldId id="262" r:id="rId6"/>
    <p:sldId id="263" r:id="rId7"/>
    <p:sldId id="259" r:id="rId8"/>
    <p:sldId id="264" r:id="rId9"/>
    <p:sldId id="265" r:id="rId10"/>
    <p:sldId id="266" r:id="rId11"/>
    <p:sldId id="267" r:id="rId12"/>
    <p:sldId id="268" r:id="rId13"/>
    <p:sldId id="269"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5" d="100"/>
          <a:sy n="75" d="100"/>
        </p:scale>
        <p:origin x="-7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492A1ADD-6986-4257-92C3-EEBC55264C78}" type="datetimeFigureOut">
              <a:rPr lang="ru-RU"/>
              <a:pPr>
                <a:defRPr/>
              </a:pPr>
              <a:t>02.03.2016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F7B7EC2-4266-4D9A-9230-DA7BDAB0B012}"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35091BF-DB9A-418F-A0E7-ECAC6E24C006}" type="datetimeFigureOut">
              <a:rPr lang="ru-RU"/>
              <a:pPr>
                <a:defRPr/>
              </a:pPr>
              <a:t>02.03.2016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AB92B6D-697E-4318-9A46-14DBE381453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CD3A06E-09E5-4C31-85D8-AD73D2DD7EC8}" type="datetimeFigureOut">
              <a:rPr lang="ru-RU"/>
              <a:pPr>
                <a:defRPr/>
              </a:pPr>
              <a:t>02.03.2016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EA3090A-AB85-4C2F-8FD7-3F461D43A4A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6A78860-0A58-4D1D-B6FF-EEC860593BB6}" type="datetimeFigureOut">
              <a:rPr lang="ru-RU"/>
              <a:pPr>
                <a:defRPr/>
              </a:pPr>
              <a:t>02.03.2016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797828E-D14B-40E1-89ED-20B1A38FDFDB}"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DC5504CF-E05C-4C79-95B6-A6226E203293}" type="datetimeFigureOut">
              <a:rPr lang="ru-RU"/>
              <a:pPr>
                <a:defRPr/>
              </a:pPr>
              <a:t>02.03.2016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328FF3E-6A67-49A8-85A7-5FB0A5ADD11B}"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E09123A8-FFDD-4C77-9EB6-48F3F6D4A81A}" type="datetimeFigureOut">
              <a:rPr lang="ru-RU"/>
              <a:pPr>
                <a:defRPr/>
              </a:pPr>
              <a:t>02.03.2016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7E959BE-A711-4BB4-9EC2-46C2A6A903E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3643985B-76FB-4257-B3CF-A5D1BBF4CFFC}" type="datetimeFigureOut">
              <a:rPr lang="ru-RU"/>
              <a:pPr>
                <a:defRPr/>
              </a:pPr>
              <a:t>02.03.2016</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1E3EDA8B-EF6A-4CFD-8410-F66AD96956D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695B5F99-DA79-4D5A-B543-C47F72B67C2E}" type="datetimeFigureOut">
              <a:rPr lang="ru-RU"/>
              <a:pPr>
                <a:defRPr/>
              </a:pPr>
              <a:t>02.03.2016</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220436AB-8449-4BA9-AA79-A3647253FB6D}"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0C1DBDBD-A4E7-41C4-88AF-7EB89EBFA190}" type="datetimeFigureOut">
              <a:rPr lang="ru-RU"/>
              <a:pPr>
                <a:defRPr/>
              </a:pPr>
              <a:t>02.03.2016</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C101E5EE-D9F4-4D7F-AE30-9F29DF92F63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1A9C1E9-9E84-4D9B-B0E7-DF8597995DCA}" type="datetimeFigureOut">
              <a:rPr lang="ru-RU"/>
              <a:pPr>
                <a:defRPr/>
              </a:pPr>
              <a:t>02.03.2016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382AE41-CABC-4689-80AD-2AF467532AB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F3A93B5-67A3-46E8-B139-356445B01720}" type="datetimeFigureOut">
              <a:rPr lang="ru-RU"/>
              <a:pPr>
                <a:defRPr/>
              </a:pPr>
              <a:t>02.03.2016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9D7E9BD-BF6C-4CFE-A16F-9459D440DF9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D802CDF-9703-4C3D-8E76-E87A7F419262}" type="datetimeFigureOut">
              <a:rPr lang="ru-RU"/>
              <a:pPr>
                <a:defRPr/>
              </a:pPr>
              <a:t>02.03.2016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A0E12626-0B89-4E7B-82EF-81060C735A8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p:cNvSpPr>
          <p:nvPr>
            <p:ph type="ctrTitle"/>
          </p:nvPr>
        </p:nvSpPr>
        <p:spPr/>
        <p:txBody>
          <a:bodyPr/>
          <a:lstStyle/>
          <a:p>
            <a:r>
              <a:rPr lang="ru-RU" sz="4800" smtClean="0">
                <a:solidFill>
                  <a:schemeClr val="hlink"/>
                </a:solidFill>
                <a:effectLst>
                  <a:outerShdw blurRad="38100" dist="38100" dir="2700000" algn="tl">
                    <a:srgbClr val="000000"/>
                  </a:outerShdw>
                </a:effectLst>
              </a:rPr>
              <a:t>Административное право и повседневная жизнь</a:t>
            </a:r>
          </a:p>
        </p:txBody>
      </p:sp>
      <p:sp>
        <p:nvSpPr>
          <p:cNvPr id="27653" name="Rectangle 5"/>
          <p:cNvSpPr>
            <a:spLocks noGrp="1"/>
          </p:cNvSpPr>
          <p:nvPr>
            <p:ph type="subTitle" idx="1"/>
          </p:nvPr>
        </p:nvSpPr>
        <p:spPr/>
        <p:txBody>
          <a:bodyPr/>
          <a:lstStyle/>
          <a:p>
            <a:r>
              <a:rPr lang="ru-RU" smtClean="0">
                <a:solidFill>
                  <a:schemeClr val="tx1"/>
                </a:solidFill>
              </a:rPr>
              <a:t>Гостило О.А., гр. У-45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Прямоугольник 2"/>
          <p:cNvSpPr>
            <a:spLocks noChangeArrowheads="1"/>
          </p:cNvSpPr>
          <p:nvPr/>
        </p:nvSpPr>
        <p:spPr bwMode="auto">
          <a:xfrm>
            <a:off x="684213" y="260350"/>
            <a:ext cx="7559675" cy="3140075"/>
          </a:xfrm>
          <a:prstGeom prst="rect">
            <a:avLst/>
          </a:prstGeom>
          <a:noFill/>
          <a:ln w="9525">
            <a:noFill/>
            <a:miter lim="800000"/>
            <a:headEnd/>
            <a:tailEnd/>
          </a:ln>
        </p:spPr>
        <p:txBody>
          <a:bodyPr>
            <a:spAutoFit/>
          </a:bodyPr>
          <a:lstStyle/>
          <a:p>
            <a:pPr algn="ctr"/>
            <a:r>
              <a:rPr lang="ru-RU" b="1">
                <a:solidFill>
                  <a:srgbClr val="C00000"/>
                </a:solidFill>
                <a:latin typeface="Calibri" pitchFamily="34" charset="0"/>
              </a:rPr>
              <a:t>Неявка в военный комиссариат (обособленное подразделение военного комиссариата) или на мероприятия по призыву</a:t>
            </a:r>
          </a:p>
          <a:p>
            <a:pPr algn="ctr"/>
            <a:endParaRPr lang="ru-RU" b="1">
              <a:solidFill>
                <a:srgbClr val="C00000"/>
              </a:solidFill>
              <a:latin typeface="Calibri" pitchFamily="34" charset="0"/>
            </a:endParaRPr>
          </a:p>
          <a:p>
            <a:r>
              <a:rPr lang="ru-RU" sz="1600" b="1">
                <a:solidFill>
                  <a:srgbClr val="0070C0"/>
                </a:solidFill>
                <a:latin typeface="Calibri" pitchFamily="34" charset="0"/>
              </a:rPr>
              <a:t>1. </a:t>
            </a:r>
            <a:r>
              <a:rPr lang="ru-RU" b="1">
                <a:solidFill>
                  <a:srgbClr val="0070C0"/>
                </a:solidFill>
                <a:latin typeface="Calibri" pitchFamily="34" charset="0"/>
              </a:rPr>
              <a:t>Неявка по вызову в военный комиссариат (обособленное подразделение военного комиссариата) без уважительной причины для приписки к призывному участку – влечет наложение штрафа в размере до трех базовых величин.</a:t>
            </a:r>
          </a:p>
          <a:p>
            <a:r>
              <a:rPr lang="ru-RU" b="1">
                <a:solidFill>
                  <a:srgbClr val="0070C0"/>
                </a:solidFill>
                <a:latin typeface="Calibri" pitchFamily="34" charset="0"/>
              </a:rPr>
              <a:t>2. То же деяние, совершенное повторно в течение одного года после наложения административного взыскания за такое же нарушение, –</a:t>
            </a:r>
          </a:p>
          <a:p>
            <a:r>
              <a:rPr lang="ru-RU" b="1">
                <a:solidFill>
                  <a:srgbClr val="0070C0"/>
                </a:solidFill>
                <a:latin typeface="Calibri" pitchFamily="34" charset="0"/>
              </a:rPr>
              <a:t>влечет наложение штрафа в размере от четырех до шести базовых величин.</a:t>
            </a:r>
          </a:p>
        </p:txBody>
      </p:sp>
      <p:pic>
        <p:nvPicPr>
          <p:cNvPr id="22530" name="Picture 4" descr="C:\Users\Ирина\Desktop\презентация\preview.jpg"/>
          <p:cNvPicPr>
            <a:picLocks noChangeAspect="1" noChangeArrowheads="1"/>
          </p:cNvPicPr>
          <p:nvPr/>
        </p:nvPicPr>
        <p:blipFill>
          <a:blip r:embed="rId2"/>
          <a:srcRect/>
          <a:stretch>
            <a:fillRect/>
          </a:stretch>
        </p:blipFill>
        <p:spPr bwMode="auto">
          <a:xfrm>
            <a:off x="6430963" y="3141663"/>
            <a:ext cx="2451100" cy="3051175"/>
          </a:xfrm>
          <a:prstGeom prst="rect">
            <a:avLst/>
          </a:prstGeom>
          <a:noFill/>
          <a:ln w="9525">
            <a:noFill/>
            <a:miter lim="800000"/>
            <a:headEnd/>
            <a:tailEnd/>
          </a:ln>
        </p:spPr>
      </p:pic>
      <p:sp>
        <p:nvSpPr>
          <p:cNvPr id="22531" name="Прямоугольник 4"/>
          <p:cNvSpPr>
            <a:spLocks noChangeArrowheads="1"/>
          </p:cNvSpPr>
          <p:nvPr/>
        </p:nvSpPr>
        <p:spPr bwMode="auto">
          <a:xfrm>
            <a:off x="684213" y="3284538"/>
            <a:ext cx="5989637" cy="3416300"/>
          </a:xfrm>
          <a:prstGeom prst="rect">
            <a:avLst/>
          </a:prstGeom>
          <a:noFill/>
          <a:ln w="9525">
            <a:noFill/>
            <a:miter lim="800000"/>
            <a:headEnd/>
            <a:tailEnd/>
          </a:ln>
        </p:spPr>
        <p:txBody>
          <a:bodyPr>
            <a:spAutoFit/>
          </a:bodyPr>
          <a:lstStyle/>
          <a:p>
            <a:r>
              <a:rPr lang="ru-RU" b="1">
                <a:solidFill>
                  <a:srgbClr val="0070C0"/>
                </a:solidFill>
                <a:latin typeface="Calibri" pitchFamily="34" charset="0"/>
              </a:rPr>
              <a:t>3. Неявка без уважительных причин на мероприятия по призыву на воинскую службу по повестке или направлению военного комиссариата (обособленного подразделения военного комиссариата) (в том числе неявка гражданина, отказавшегося от получения таких повестки или направления) или в сроки, установленные законодательством, если данная неявка не воспрепятствовала принятию и (или) реализации решения призывной комиссии (военного комиссара) об исполнении гражданином воинской обязанности, –</a:t>
            </a:r>
          </a:p>
          <a:p>
            <a:r>
              <a:rPr lang="ru-RU" b="1">
                <a:solidFill>
                  <a:srgbClr val="0070C0"/>
                </a:solidFill>
                <a:latin typeface="Calibri" pitchFamily="34" charset="0"/>
              </a:rPr>
              <a:t>влечет предупреждение или наложение штрафа в размере до пяти базовых величин.</a:t>
            </a:r>
          </a:p>
        </p:txBody>
      </p:sp>
      <p:sp>
        <p:nvSpPr>
          <p:cNvPr id="22532" name="Прямоугольник 5"/>
          <p:cNvSpPr>
            <a:spLocks noChangeArrowheads="1"/>
          </p:cNvSpPr>
          <p:nvPr/>
        </p:nvSpPr>
        <p:spPr bwMode="auto">
          <a:xfrm>
            <a:off x="6948488" y="6332538"/>
            <a:ext cx="1812925" cy="460375"/>
          </a:xfrm>
          <a:prstGeom prst="rect">
            <a:avLst/>
          </a:prstGeom>
          <a:noFill/>
          <a:ln w="9525">
            <a:noFill/>
            <a:miter lim="800000"/>
            <a:headEnd/>
            <a:tailEnd/>
          </a:ln>
        </p:spPr>
        <p:txBody>
          <a:bodyPr wrap="none">
            <a:spAutoFit/>
          </a:bodyPr>
          <a:lstStyle/>
          <a:p>
            <a:r>
              <a:rPr lang="ru-RU" sz="2400" b="1">
                <a:solidFill>
                  <a:srgbClr val="C00000"/>
                </a:solidFill>
                <a:latin typeface="Calibri" pitchFamily="34" charset="0"/>
              </a:rPr>
              <a:t>Статья 25.1.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Прямоугольник 1"/>
          <p:cNvSpPr>
            <a:spLocks noChangeArrowheads="1"/>
          </p:cNvSpPr>
          <p:nvPr/>
        </p:nvSpPr>
        <p:spPr bwMode="auto">
          <a:xfrm>
            <a:off x="279400" y="333375"/>
            <a:ext cx="8497888" cy="2062163"/>
          </a:xfrm>
          <a:prstGeom prst="rect">
            <a:avLst/>
          </a:prstGeom>
          <a:noFill/>
          <a:ln w="9525">
            <a:noFill/>
            <a:miter lim="800000"/>
            <a:headEnd/>
            <a:tailEnd/>
          </a:ln>
        </p:spPr>
        <p:txBody>
          <a:bodyPr>
            <a:spAutoFit/>
          </a:bodyPr>
          <a:lstStyle/>
          <a:p>
            <a:pPr algn="ctr"/>
            <a:r>
              <a:rPr lang="ru-RU" sz="2800" b="1">
                <a:solidFill>
                  <a:srgbClr val="C00000"/>
                </a:solidFill>
                <a:latin typeface="Calibri" pitchFamily="34" charset="0"/>
              </a:rPr>
              <a:t>Безбилетный проезд</a:t>
            </a:r>
          </a:p>
          <a:p>
            <a:pPr algn="ctr"/>
            <a:endParaRPr lang="ru-RU" sz="2800" b="1">
              <a:solidFill>
                <a:srgbClr val="C00000"/>
              </a:solidFill>
              <a:latin typeface="Calibri" pitchFamily="34" charset="0"/>
            </a:endParaRPr>
          </a:p>
          <a:p>
            <a:r>
              <a:rPr lang="ru-RU" b="1">
                <a:solidFill>
                  <a:srgbClr val="0070C0"/>
                </a:solidFill>
                <a:latin typeface="Calibri" pitchFamily="34" charset="0"/>
              </a:rPr>
              <a:t>1. Безбилетный проезд пассажиров на всех видах городского транспорта, в поездах городских линий, а также прохождение контрольного турникета (линии контроля) в метрополитене без наличия документа, подтверждающего право на проезд, –влекут наложение штрафа в размере пяти десятых базовой величины.</a:t>
            </a:r>
          </a:p>
        </p:txBody>
      </p:sp>
      <p:pic>
        <p:nvPicPr>
          <p:cNvPr id="23554" name="Picture 2" descr="C:\Users\Ирина\Desktop\презентация\скачанные файлы.jpg"/>
          <p:cNvPicPr>
            <a:picLocks noChangeAspect="1" noChangeArrowheads="1"/>
          </p:cNvPicPr>
          <p:nvPr/>
        </p:nvPicPr>
        <p:blipFill>
          <a:blip r:embed="rId2"/>
          <a:srcRect/>
          <a:stretch>
            <a:fillRect/>
          </a:stretch>
        </p:blipFill>
        <p:spPr bwMode="auto">
          <a:xfrm>
            <a:off x="4841875" y="2782888"/>
            <a:ext cx="3994150" cy="2894012"/>
          </a:xfrm>
          <a:prstGeom prst="rect">
            <a:avLst/>
          </a:prstGeom>
          <a:noFill/>
          <a:ln w="9525">
            <a:noFill/>
            <a:miter lim="800000"/>
            <a:headEnd/>
            <a:tailEnd/>
          </a:ln>
        </p:spPr>
      </p:pic>
      <p:sp>
        <p:nvSpPr>
          <p:cNvPr id="23555" name="Прямоугольник 3"/>
          <p:cNvSpPr>
            <a:spLocks noChangeArrowheads="1"/>
          </p:cNvSpPr>
          <p:nvPr/>
        </p:nvSpPr>
        <p:spPr bwMode="auto">
          <a:xfrm>
            <a:off x="5940425" y="6021388"/>
            <a:ext cx="1968500" cy="461962"/>
          </a:xfrm>
          <a:prstGeom prst="rect">
            <a:avLst/>
          </a:prstGeom>
          <a:noFill/>
          <a:ln w="9525">
            <a:noFill/>
            <a:miter lim="800000"/>
            <a:headEnd/>
            <a:tailEnd/>
          </a:ln>
        </p:spPr>
        <p:txBody>
          <a:bodyPr wrap="none">
            <a:spAutoFit/>
          </a:bodyPr>
          <a:lstStyle/>
          <a:p>
            <a:r>
              <a:rPr lang="ru-RU" sz="2400" b="1">
                <a:solidFill>
                  <a:srgbClr val="C00000"/>
                </a:solidFill>
                <a:latin typeface="Calibri" pitchFamily="34" charset="0"/>
              </a:rPr>
              <a:t>Статья 18.30. </a:t>
            </a:r>
          </a:p>
        </p:txBody>
      </p:sp>
      <p:sp>
        <p:nvSpPr>
          <p:cNvPr id="23556" name="Прямоугольник 4"/>
          <p:cNvSpPr>
            <a:spLocks noChangeArrowheads="1"/>
          </p:cNvSpPr>
          <p:nvPr/>
        </p:nvSpPr>
        <p:spPr bwMode="auto">
          <a:xfrm>
            <a:off x="322263" y="2636838"/>
            <a:ext cx="4572000" cy="3694112"/>
          </a:xfrm>
          <a:prstGeom prst="rect">
            <a:avLst/>
          </a:prstGeom>
          <a:noFill/>
          <a:ln w="9525">
            <a:noFill/>
            <a:miter lim="800000"/>
            <a:headEnd/>
            <a:tailEnd/>
          </a:ln>
        </p:spPr>
        <p:txBody>
          <a:bodyPr>
            <a:spAutoFit/>
          </a:bodyPr>
          <a:lstStyle/>
          <a:p>
            <a:r>
              <a:rPr lang="ru-RU" b="1">
                <a:solidFill>
                  <a:srgbClr val="0070C0"/>
                </a:solidFill>
                <a:latin typeface="Calibri" pitchFamily="34" charset="0"/>
              </a:rPr>
              <a:t>2. Безбилетный проезд пассажиров в поезде региональных линий, автобусе и маршрутном такси пригородного сообщения – влечет наложение штрафа в размере семи десятых базовой величины.</a:t>
            </a:r>
          </a:p>
          <a:p>
            <a:endParaRPr lang="ru-RU" b="1">
              <a:solidFill>
                <a:srgbClr val="0070C0"/>
              </a:solidFill>
              <a:latin typeface="Calibri" pitchFamily="34" charset="0"/>
            </a:endParaRPr>
          </a:p>
          <a:p>
            <a:r>
              <a:rPr lang="ru-RU" b="1">
                <a:solidFill>
                  <a:srgbClr val="0070C0"/>
                </a:solidFill>
                <a:latin typeface="Calibri" pitchFamily="34" charset="0"/>
              </a:rPr>
              <a:t>3. Безбилетный проезд пассажиров в поездах межрегиональных и международных линий, в автобусе и маршрутном такси междугородного сообщения – влечет наложение штрафа в размере одной базовой величины.</a:t>
            </a:r>
          </a:p>
          <a:p>
            <a:r>
              <a:rPr lang="ru-RU" b="1">
                <a:solidFill>
                  <a:srgbClr val="0070C0"/>
                </a:solidFill>
                <a:latin typeface="Calibri" pitchFamily="34" charset="0"/>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Прямоугольник 1"/>
          <p:cNvSpPr>
            <a:spLocks noChangeArrowheads="1"/>
          </p:cNvSpPr>
          <p:nvPr/>
        </p:nvSpPr>
        <p:spPr bwMode="auto">
          <a:xfrm>
            <a:off x="755650" y="260350"/>
            <a:ext cx="7777163" cy="4308475"/>
          </a:xfrm>
          <a:prstGeom prst="rect">
            <a:avLst/>
          </a:prstGeom>
          <a:noFill/>
          <a:ln w="9525">
            <a:noFill/>
            <a:miter lim="800000"/>
            <a:headEnd/>
            <a:tailEnd/>
          </a:ln>
        </p:spPr>
        <p:txBody>
          <a:bodyPr>
            <a:spAutoFit/>
          </a:bodyPr>
          <a:lstStyle/>
          <a:p>
            <a:pPr algn="ctr"/>
            <a:r>
              <a:rPr lang="ru-RU" sz="2800" b="1">
                <a:solidFill>
                  <a:srgbClr val="C00000"/>
                </a:solidFill>
                <a:latin typeface="Calibri" pitchFamily="34" charset="0"/>
              </a:rPr>
              <a:t>Мелкое хищение</a:t>
            </a:r>
          </a:p>
          <a:p>
            <a:endParaRPr lang="ru-RU" sz="2800" b="1">
              <a:solidFill>
                <a:srgbClr val="C00000"/>
              </a:solidFill>
              <a:latin typeface="Calibri" pitchFamily="34" charset="0"/>
            </a:endParaRPr>
          </a:p>
          <a:p>
            <a:r>
              <a:rPr lang="ru-RU" sz="2000" b="1">
                <a:solidFill>
                  <a:srgbClr val="0070C0"/>
                </a:solidFill>
                <a:latin typeface="Calibri" pitchFamily="34" charset="0"/>
              </a:rPr>
              <a:t>1. Мелкое хищение имущества путем кражи, мошенничества, злоупотребления служебными полномочиями, присвоения или растраты, а равно покушение на такое хищение – влекут наложение штрафа в размере от десяти до тридцати базовых величин или административный арест. </a:t>
            </a:r>
          </a:p>
          <a:p>
            <a:endParaRPr lang="ru-RU" sz="2000" b="1">
              <a:solidFill>
                <a:srgbClr val="0070C0"/>
              </a:solidFill>
              <a:latin typeface="Calibri" pitchFamily="34" charset="0"/>
            </a:endParaRPr>
          </a:p>
          <a:p>
            <a:r>
              <a:rPr lang="ru-RU" sz="2000" b="1">
                <a:solidFill>
                  <a:srgbClr val="0070C0"/>
                </a:solidFill>
                <a:latin typeface="Calibri" pitchFamily="34" charset="0"/>
              </a:rPr>
              <a:t>2. Те же деяния, совершенные повторно в течение одного года после наложения административного взыскания за такие же нарушения, –влекут наложение штрафа в размере от тридцати до пятидесяти базовых величин или административный арест. </a:t>
            </a:r>
          </a:p>
          <a:p>
            <a:r>
              <a:rPr lang="ru-RU">
                <a:latin typeface="Calibri" pitchFamily="34" charset="0"/>
              </a:rPr>
              <a:t> </a:t>
            </a:r>
          </a:p>
        </p:txBody>
      </p:sp>
      <p:pic>
        <p:nvPicPr>
          <p:cNvPr id="24578" name="Picture 7" descr="C:\Users\Ирина\Desktop\презентация\скачанные файлы (2).jpg"/>
          <p:cNvPicPr>
            <a:picLocks noChangeAspect="1" noChangeArrowheads="1"/>
          </p:cNvPicPr>
          <p:nvPr/>
        </p:nvPicPr>
        <p:blipFill>
          <a:blip r:embed="rId2"/>
          <a:srcRect/>
          <a:stretch>
            <a:fillRect/>
          </a:stretch>
        </p:blipFill>
        <p:spPr bwMode="auto">
          <a:xfrm>
            <a:off x="971550" y="4354513"/>
            <a:ext cx="3455988" cy="2300287"/>
          </a:xfrm>
          <a:prstGeom prst="rect">
            <a:avLst/>
          </a:prstGeom>
          <a:noFill/>
          <a:ln w="9525">
            <a:noFill/>
            <a:miter lim="800000"/>
            <a:headEnd/>
            <a:tailEnd/>
          </a:ln>
        </p:spPr>
      </p:pic>
      <p:sp>
        <p:nvSpPr>
          <p:cNvPr id="24579" name="Прямоугольник 3"/>
          <p:cNvSpPr>
            <a:spLocks noChangeArrowheads="1"/>
          </p:cNvSpPr>
          <p:nvPr/>
        </p:nvSpPr>
        <p:spPr bwMode="auto">
          <a:xfrm>
            <a:off x="5967413" y="6092825"/>
            <a:ext cx="1812925" cy="461963"/>
          </a:xfrm>
          <a:prstGeom prst="rect">
            <a:avLst/>
          </a:prstGeom>
          <a:noFill/>
          <a:ln w="9525">
            <a:noFill/>
            <a:miter lim="800000"/>
            <a:headEnd/>
            <a:tailEnd/>
          </a:ln>
        </p:spPr>
        <p:txBody>
          <a:bodyPr wrap="none">
            <a:spAutoFit/>
          </a:bodyPr>
          <a:lstStyle/>
          <a:p>
            <a:r>
              <a:rPr lang="ru-RU" sz="2400" b="1">
                <a:solidFill>
                  <a:srgbClr val="C00000"/>
                </a:solidFill>
                <a:latin typeface="Calibri" pitchFamily="34" charset="0"/>
              </a:rPr>
              <a:t>Статья 10.5.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35696" y="1340768"/>
            <a:ext cx="5683533" cy="341632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ru-RU" sz="7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С П А С И Б О</a:t>
            </a:r>
          </a:p>
          <a:p>
            <a:pPr algn="ctr" fontAlgn="auto">
              <a:spcBef>
                <a:spcPts val="0"/>
              </a:spcBef>
              <a:spcAft>
                <a:spcPts val="0"/>
              </a:spcAft>
              <a:defRPr/>
            </a:pPr>
            <a:r>
              <a:rPr lang="ru-RU" sz="7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З А</a:t>
            </a:r>
          </a:p>
          <a:p>
            <a:pPr algn="ctr" fontAlgn="auto">
              <a:spcBef>
                <a:spcPts val="0"/>
              </a:spcBef>
              <a:spcAft>
                <a:spcPts val="0"/>
              </a:spcAft>
              <a:defRPr/>
            </a:pPr>
            <a:r>
              <a:rPr lang="ru-RU" sz="7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ВНИМАНИЕ</a:t>
            </a:r>
            <a:endParaRPr lang="ru-RU" sz="7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Прямоугольник 1"/>
          <p:cNvSpPr>
            <a:spLocks noChangeArrowheads="1"/>
          </p:cNvSpPr>
          <p:nvPr/>
        </p:nvSpPr>
        <p:spPr bwMode="auto">
          <a:xfrm>
            <a:off x="1222375" y="981075"/>
            <a:ext cx="6842125" cy="4770438"/>
          </a:xfrm>
          <a:prstGeom prst="rect">
            <a:avLst/>
          </a:prstGeom>
          <a:noFill/>
          <a:ln w="9525">
            <a:noFill/>
            <a:miter lim="800000"/>
            <a:headEnd/>
            <a:tailEnd/>
          </a:ln>
        </p:spPr>
        <p:txBody>
          <a:bodyPr>
            <a:spAutoFit/>
          </a:bodyPr>
          <a:lstStyle/>
          <a:p>
            <a:r>
              <a:rPr lang="ru-RU" sz="4400" b="1">
                <a:solidFill>
                  <a:srgbClr val="C00000"/>
                </a:solidFill>
                <a:latin typeface="Calibri" pitchFamily="34" charset="0"/>
              </a:rPr>
              <a:t>Администрати́вное пра́во </a:t>
            </a:r>
            <a:r>
              <a:rPr lang="ru-RU" b="1">
                <a:solidFill>
                  <a:srgbClr val="C00000"/>
                </a:solidFill>
                <a:latin typeface="Calibri" pitchFamily="34" charset="0"/>
              </a:rPr>
              <a:t>—</a:t>
            </a:r>
          </a:p>
          <a:p>
            <a:endParaRPr lang="ru-RU" b="1">
              <a:solidFill>
                <a:srgbClr val="0070C0"/>
              </a:solidFill>
              <a:latin typeface="Calibri" pitchFamily="34" charset="0"/>
            </a:endParaRPr>
          </a:p>
          <a:p>
            <a:endParaRPr lang="ru-RU" b="1">
              <a:latin typeface="Calibri" pitchFamily="34" charset="0"/>
            </a:endParaRPr>
          </a:p>
          <a:p>
            <a:pPr algn="ctr"/>
            <a:r>
              <a:rPr lang="ru-RU" sz="2800">
                <a:latin typeface="Calibri" pitchFamily="34" charset="0"/>
              </a:rPr>
              <a:t> </a:t>
            </a:r>
            <a:r>
              <a:rPr lang="ru-RU" sz="2800" b="1">
                <a:solidFill>
                  <a:srgbClr val="0070C0"/>
                </a:solidFill>
                <a:latin typeface="Calibri" pitchFamily="34" charset="0"/>
              </a:rPr>
              <a:t>это отрасль права (система правовых норм), регулирующая общественные отношения в сфере управленческой деятельности государственных органов и должностных лиц по исполнению публичных функций государства в процессе осуществления исполнительной власти органами государства.</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Прямоугольник 1"/>
          <p:cNvSpPr>
            <a:spLocks noChangeArrowheads="1"/>
          </p:cNvSpPr>
          <p:nvPr/>
        </p:nvSpPr>
        <p:spPr bwMode="auto">
          <a:xfrm>
            <a:off x="755650" y="333375"/>
            <a:ext cx="7488238" cy="5943600"/>
          </a:xfrm>
          <a:prstGeom prst="rect">
            <a:avLst/>
          </a:prstGeom>
          <a:noFill/>
          <a:ln w="9525">
            <a:noFill/>
            <a:miter lim="800000"/>
            <a:headEnd/>
            <a:tailEnd/>
          </a:ln>
        </p:spPr>
        <p:txBody>
          <a:bodyPr>
            <a:spAutoFit/>
          </a:bodyPr>
          <a:lstStyle/>
          <a:p>
            <a:pPr algn="ctr"/>
            <a:r>
              <a:rPr lang="ru-RU" sz="4400" b="1">
                <a:solidFill>
                  <a:srgbClr val="C00000"/>
                </a:solidFill>
                <a:latin typeface="Calibri" pitchFamily="34" charset="0"/>
              </a:rPr>
              <a:t>Предмет </a:t>
            </a:r>
          </a:p>
          <a:p>
            <a:pPr algn="ctr"/>
            <a:r>
              <a:rPr lang="ru-RU" sz="2000" b="1">
                <a:solidFill>
                  <a:srgbClr val="0070C0"/>
                </a:solidFill>
                <a:latin typeface="Calibri" pitchFamily="34" charset="0"/>
              </a:rPr>
              <a:t>административного права включает общественные отношения, возникающие, изменяющиеся и прекращающиеся в рамках реализации исполнительной власти.</a:t>
            </a:r>
          </a:p>
          <a:p>
            <a:pPr algn="ctr"/>
            <a:r>
              <a:rPr lang="ru-RU" sz="2000" b="1">
                <a:solidFill>
                  <a:srgbClr val="0070C0"/>
                </a:solidFill>
                <a:latin typeface="Calibri" pitchFamily="34" charset="0"/>
              </a:rPr>
              <a:t>Субъектами таких отношений выступают представители исполнительной власти, с одной стороны, а с другой — они же или граждане, государственные (негосударственные) предприятия, учреждения, организации, общественные объединения, профсоюзы и другие субъекты права.</a:t>
            </a:r>
          </a:p>
          <a:p>
            <a:endParaRPr lang="ru-RU">
              <a:latin typeface="Calibri" pitchFamily="34" charset="0"/>
            </a:endParaRPr>
          </a:p>
          <a:p>
            <a:endParaRPr lang="ru-RU">
              <a:latin typeface="Calibri" pitchFamily="34" charset="0"/>
            </a:endParaRPr>
          </a:p>
          <a:p>
            <a:pPr algn="ctr"/>
            <a:r>
              <a:rPr lang="ru-RU" sz="4400" b="1">
                <a:solidFill>
                  <a:srgbClr val="C00000"/>
                </a:solidFill>
                <a:latin typeface="Calibri" pitchFamily="34" charset="0"/>
              </a:rPr>
              <a:t>Метод </a:t>
            </a:r>
            <a:r>
              <a:rPr lang="ru-RU" sz="2000" b="1">
                <a:solidFill>
                  <a:srgbClr val="0070C0"/>
                </a:solidFill>
                <a:latin typeface="Calibri" pitchFamily="34" charset="0"/>
              </a:rPr>
              <a:t> </a:t>
            </a:r>
          </a:p>
          <a:p>
            <a:pPr algn="ctr"/>
            <a:r>
              <a:rPr lang="ru-RU" sz="2000" b="1">
                <a:solidFill>
                  <a:srgbClr val="0070C0"/>
                </a:solidFill>
                <a:latin typeface="Calibri" pitchFamily="34" charset="0"/>
              </a:rPr>
              <a:t>административного права устанавливает приемы и способы воздействия административно-правовых норм на общественные отношения, возникающие в процессе управленческой деятельности государства, с целью их регулирования и характеризуется подчиненностью одних субъектов другим.</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Прямоугольник 1"/>
          <p:cNvSpPr>
            <a:spLocks noChangeArrowheads="1"/>
          </p:cNvSpPr>
          <p:nvPr/>
        </p:nvSpPr>
        <p:spPr bwMode="auto">
          <a:xfrm>
            <a:off x="827088" y="765175"/>
            <a:ext cx="7345362" cy="5729288"/>
          </a:xfrm>
          <a:prstGeom prst="rect">
            <a:avLst/>
          </a:prstGeom>
          <a:noFill/>
          <a:ln w="9525">
            <a:noFill/>
            <a:miter lim="800000"/>
            <a:headEnd/>
            <a:tailEnd/>
          </a:ln>
        </p:spPr>
        <p:txBody>
          <a:bodyPr>
            <a:spAutoFit/>
          </a:bodyPr>
          <a:lstStyle/>
          <a:p>
            <a:pPr algn="ctr"/>
            <a:r>
              <a:rPr lang="ru-RU" sz="4400" b="1">
                <a:solidFill>
                  <a:srgbClr val="C00000"/>
                </a:solidFill>
                <a:latin typeface="Calibri" pitchFamily="34" charset="0"/>
              </a:rPr>
              <a:t>Административная ответственность</a:t>
            </a:r>
          </a:p>
          <a:p>
            <a:endParaRPr lang="ru-RU" sz="4400" b="1">
              <a:solidFill>
                <a:srgbClr val="C00000"/>
              </a:solidFill>
              <a:latin typeface="Calibri" pitchFamily="34" charset="0"/>
            </a:endParaRPr>
          </a:p>
          <a:p>
            <a:pPr algn="ctr"/>
            <a:r>
              <a:rPr lang="ru-RU" sz="2000" b="1">
                <a:solidFill>
                  <a:srgbClr val="0070C0"/>
                </a:solidFill>
                <a:latin typeface="Arial Unicode MS" pitchFamily="34" charset="-128"/>
              </a:rPr>
              <a:t>Административная ответственность выражается в применении административного взыскания к физическому лицу, совершившему административное правонарушение, а также к юридическому лицу, признанному виновным и подлежащему административной ответственности в соответствии </a:t>
            </a:r>
          </a:p>
          <a:p>
            <a:pPr algn="ctr"/>
            <a:r>
              <a:rPr lang="ru-RU" sz="2000" b="1">
                <a:solidFill>
                  <a:srgbClr val="0070C0"/>
                </a:solidFill>
                <a:latin typeface="Arial Unicode MS" pitchFamily="34" charset="-128"/>
              </a:rPr>
              <a:t>Кодексом об административных правонарушениях.</a:t>
            </a:r>
          </a:p>
          <a:p>
            <a:endParaRPr lang="ru-RU" sz="2000">
              <a:latin typeface="Arial Unicode MS" pitchFamily="34" charset="-128"/>
            </a:endParaRPr>
          </a:p>
          <a:p>
            <a:pPr algn="ctr"/>
            <a:r>
              <a:rPr lang="ru-RU">
                <a:latin typeface="Arial Unicode MS" pitchFamily="34" charset="-128"/>
              </a:rPr>
              <a:t>В повседневной жизни мы часто сталкиваемся с административными правонарушениями и должны представлять себе последствиях их совершения.</a:t>
            </a:r>
          </a:p>
          <a:p>
            <a:pPr algn="r"/>
            <a:endParaRPr lang="ru-RU" sz="2400">
              <a:latin typeface="Arial Unicode MS"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750" y="477838"/>
            <a:ext cx="8208963" cy="3724275"/>
          </a:xfrm>
          <a:prstGeom prst="rect">
            <a:avLst/>
          </a:prstGeom>
        </p:spPr>
        <p:txBody>
          <a:bodyPr>
            <a:spAutoFit/>
          </a:bodyPr>
          <a:lstStyle/>
          <a:p>
            <a:pPr algn="ctr" fontAlgn="auto">
              <a:spcBef>
                <a:spcPts val="0"/>
              </a:spcBef>
              <a:spcAft>
                <a:spcPts val="0"/>
              </a:spcAft>
              <a:defRPr/>
            </a:pPr>
            <a:r>
              <a:rPr lang="ru-RU" sz="2800" b="1" dirty="0">
                <a:solidFill>
                  <a:srgbClr val="C00000"/>
                </a:solidFill>
                <a:latin typeface="+mn-lt"/>
              </a:rPr>
              <a:t>Умышленное </a:t>
            </a:r>
            <a:r>
              <a:rPr lang="ru-RU" sz="2800" b="1" dirty="0">
                <a:solidFill>
                  <a:srgbClr val="C00000"/>
                </a:solidFill>
                <a:latin typeface="+mn-lt"/>
              </a:rPr>
              <a:t>причинение телесного повреждения и иные насильственные действия</a:t>
            </a:r>
          </a:p>
          <a:p>
            <a:pPr marL="342900" indent="-342900" fontAlgn="auto">
              <a:spcBef>
                <a:spcPts val="0"/>
              </a:spcBef>
              <a:spcAft>
                <a:spcPts val="0"/>
              </a:spcAft>
              <a:buFontTx/>
              <a:buAutoNum type="arabicPeriod"/>
              <a:defRPr/>
            </a:pPr>
            <a:r>
              <a:rPr lang="ru-RU" b="1" dirty="0">
                <a:solidFill>
                  <a:srgbClr val="0070C0"/>
                </a:solidFill>
                <a:latin typeface="+mn-lt"/>
              </a:rPr>
              <a:t>Умышленное </a:t>
            </a:r>
            <a:r>
              <a:rPr lang="ru-RU" b="1" dirty="0">
                <a:solidFill>
                  <a:srgbClr val="0070C0"/>
                </a:solidFill>
                <a:latin typeface="+mn-lt"/>
              </a:rPr>
              <a:t>причинение телесного повреждения, не повлекшего за собой кратковременного расстройства здоровья или незначительной стойкой утраты трудоспособности, </a:t>
            </a:r>
            <a:r>
              <a:rPr lang="ru-RU" b="1" dirty="0">
                <a:solidFill>
                  <a:srgbClr val="0070C0"/>
                </a:solidFill>
                <a:latin typeface="+mn-lt"/>
              </a:rPr>
              <a:t>– влечет </a:t>
            </a:r>
            <a:r>
              <a:rPr lang="ru-RU" b="1" dirty="0">
                <a:solidFill>
                  <a:srgbClr val="0070C0"/>
                </a:solidFill>
                <a:latin typeface="+mn-lt"/>
              </a:rPr>
              <a:t>наложение штрафа в размере от десяти до тридцати базовых величин или административный арест</a:t>
            </a:r>
            <a:r>
              <a:rPr lang="ru-RU" b="1" dirty="0">
                <a:solidFill>
                  <a:srgbClr val="0070C0"/>
                </a:solidFill>
                <a:latin typeface="+mn-lt"/>
              </a:rPr>
              <a:t>.</a:t>
            </a:r>
          </a:p>
          <a:p>
            <a:pPr marL="342900" indent="-342900" fontAlgn="auto">
              <a:spcBef>
                <a:spcPts val="0"/>
              </a:spcBef>
              <a:spcAft>
                <a:spcPts val="0"/>
              </a:spcAft>
              <a:buFontTx/>
              <a:buAutoNum type="arabicPeriod"/>
              <a:defRPr/>
            </a:pPr>
            <a:endParaRPr lang="ru-RU" b="1" dirty="0">
              <a:solidFill>
                <a:srgbClr val="0070C0"/>
              </a:solidFill>
              <a:latin typeface="+mn-lt"/>
            </a:endParaRPr>
          </a:p>
          <a:p>
            <a:pPr fontAlgn="auto">
              <a:spcBef>
                <a:spcPts val="0"/>
              </a:spcBef>
              <a:spcAft>
                <a:spcPts val="0"/>
              </a:spcAft>
              <a:defRPr/>
            </a:pPr>
            <a:r>
              <a:rPr lang="ru-RU" b="1" dirty="0">
                <a:solidFill>
                  <a:srgbClr val="0070C0"/>
                </a:solidFill>
                <a:latin typeface="+mn-lt"/>
              </a:rPr>
              <a:t>2. Нанесение побоев, не повлекшее причинения телесных повреждений, умышленное причинение боли, физических или психических страданий, совершенные в отношении близкого родственника либо члена семьи, если в этих действиях нет состава преступления</a:t>
            </a:r>
            <a:r>
              <a:rPr lang="ru-RU" b="1">
                <a:solidFill>
                  <a:srgbClr val="0070C0"/>
                </a:solidFill>
                <a:latin typeface="+mn-lt"/>
              </a:rPr>
              <a:t>, </a:t>
            </a:r>
            <a:r>
              <a:rPr lang="ru-RU" b="1">
                <a:solidFill>
                  <a:srgbClr val="0070C0"/>
                </a:solidFill>
                <a:latin typeface="+mn-lt"/>
              </a:rPr>
              <a:t>– влекут </a:t>
            </a:r>
            <a:r>
              <a:rPr lang="ru-RU" b="1" dirty="0">
                <a:solidFill>
                  <a:srgbClr val="0070C0"/>
                </a:solidFill>
                <a:latin typeface="+mn-lt"/>
              </a:rPr>
              <a:t>наложение штрафа в размере до десяти базовых величин или административный арест</a:t>
            </a:r>
            <a:r>
              <a:rPr lang="ru-RU" b="1" dirty="0">
                <a:solidFill>
                  <a:srgbClr val="0070C0"/>
                </a:solidFill>
                <a:latin typeface="+mn-lt"/>
              </a:rPr>
              <a:t>.</a:t>
            </a:r>
          </a:p>
        </p:txBody>
      </p:sp>
      <p:pic>
        <p:nvPicPr>
          <p:cNvPr id="17410" name="Picture 3" descr="C:\Users\Ирина\Desktop\презентация\телесные-повреждения-1.png"/>
          <p:cNvPicPr>
            <a:picLocks noChangeAspect="1" noChangeArrowheads="1"/>
          </p:cNvPicPr>
          <p:nvPr/>
        </p:nvPicPr>
        <p:blipFill>
          <a:blip r:embed="rId2"/>
          <a:srcRect/>
          <a:stretch>
            <a:fillRect/>
          </a:stretch>
        </p:blipFill>
        <p:spPr bwMode="auto">
          <a:xfrm>
            <a:off x="3348038" y="4149725"/>
            <a:ext cx="3360737" cy="2519363"/>
          </a:xfrm>
          <a:prstGeom prst="rect">
            <a:avLst/>
          </a:prstGeom>
          <a:noFill/>
          <a:ln w="9525">
            <a:noFill/>
            <a:miter lim="800000"/>
            <a:headEnd/>
            <a:tailEnd/>
          </a:ln>
        </p:spPr>
      </p:pic>
      <p:sp>
        <p:nvSpPr>
          <p:cNvPr id="17411" name="Прямоугольник 3"/>
          <p:cNvSpPr>
            <a:spLocks noChangeArrowheads="1"/>
          </p:cNvSpPr>
          <p:nvPr/>
        </p:nvSpPr>
        <p:spPr bwMode="auto">
          <a:xfrm>
            <a:off x="6875463" y="6021388"/>
            <a:ext cx="1590675" cy="461962"/>
          </a:xfrm>
          <a:prstGeom prst="rect">
            <a:avLst/>
          </a:prstGeom>
          <a:noFill/>
          <a:ln w="9525">
            <a:noFill/>
            <a:miter lim="800000"/>
            <a:headEnd/>
            <a:tailEnd/>
          </a:ln>
        </p:spPr>
        <p:txBody>
          <a:bodyPr wrap="none">
            <a:spAutoFit/>
          </a:bodyPr>
          <a:lstStyle/>
          <a:p>
            <a:r>
              <a:rPr lang="ru-RU" sz="2400" b="1">
                <a:solidFill>
                  <a:srgbClr val="C00000"/>
                </a:solidFill>
                <a:latin typeface="Calibri" pitchFamily="34" charset="0"/>
              </a:rPr>
              <a:t>Статья 9.1.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Прямоугольник 1"/>
          <p:cNvSpPr>
            <a:spLocks noChangeArrowheads="1"/>
          </p:cNvSpPr>
          <p:nvPr/>
        </p:nvSpPr>
        <p:spPr bwMode="auto">
          <a:xfrm>
            <a:off x="1331913" y="436563"/>
            <a:ext cx="6480175" cy="2986087"/>
          </a:xfrm>
          <a:prstGeom prst="rect">
            <a:avLst/>
          </a:prstGeom>
          <a:noFill/>
          <a:ln w="9525">
            <a:noFill/>
            <a:miter lim="800000"/>
            <a:headEnd/>
            <a:tailEnd/>
          </a:ln>
        </p:spPr>
        <p:txBody>
          <a:bodyPr>
            <a:spAutoFit/>
          </a:bodyPr>
          <a:lstStyle/>
          <a:p>
            <a:pPr algn="ctr"/>
            <a:r>
              <a:rPr lang="ru-RU" sz="4400" b="1">
                <a:solidFill>
                  <a:srgbClr val="C00000"/>
                </a:solidFill>
                <a:latin typeface="Calibri" pitchFamily="34" charset="0"/>
              </a:rPr>
              <a:t>Оскорбление</a:t>
            </a:r>
          </a:p>
          <a:p>
            <a:endParaRPr lang="ru-RU" sz="4400" b="1">
              <a:solidFill>
                <a:srgbClr val="C00000"/>
              </a:solidFill>
              <a:latin typeface="Calibri" pitchFamily="34" charset="0"/>
            </a:endParaRPr>
          </a:p>
          <a:p>
            <a:pPr algn="ctr"/>
            <a:r>
              <a:rPr lang="ru-RU" sz="2000" b="1">
                <a:solidFill>
                  <a:srgbClr val="0070C0"/>
                </a:solidFill>
                <a:latin typeface="Calibri" pitchFamily="34" charset="0"/>
              </a:rPr>
              <a:t>Оскорбление, то есть умышленное унижение чести и достоинства личности, выраженное в неприличной форме, – влечет наложение штрафа в размере до двадцати базовых величин.</a:t>
            </a:r>
          </a:p>
          <a:p>
            <a:r>
              <a:rPr lang="ru-RU" sz="2000" b="1">
                <a:solidFill>
                  <a:srgbClr val="0070C0"/>
                </a:solidFill>
                <a:latin typeface="Calibri" pitchFamily="34" charset="0"/>
              </a:rPr>
              <a:t> </a:t>
            </a:r>
          </a:p>
        </p:txBody>
      </p:sp>
      <p:pic>
        <p:nvPicPr>
          <p:cNvPr id="18434" name="Picture 6" descr="C:\Users\Ирина\Desktop\презентация\скачанные файлы (1).jpg"/>
          <p:cNvPicPr>
            <a:picLocks noChangeAspect="1" noChangeArrowheads="1"/>
          </p:cNvPicPr>
          <p:nvPr/>
        </p:nvPicPr>
        <p:blipFill>
          <a:blip r:embed="rId2"/>
          <a:srcRect/>
          <a:stretch>
            <a:fillRect/>
          </a:stretch>
        </p:blipFill>
        <p:spPr bwMode="auto">
          <a:xfrm>
            <a:off x="1476375" y="3322638"/>
            <a:ext cx="4751388" cy="3016250"/>
          </a:xfrm>
          <a:prstGeom prst="rect">
            <a:avLst/>
          </a:prstGeom>
          <a:noFill/>
          <a:ln w="9525">
            <a:noFill/>
            <a:miter lim="800000"/>
            <a:headEnd/>
            <a:tailEnd/>
          </a:ln>
        </p:spPr>
      </p:pic>
      <p:sp>
        <p:nvSpPr>
          <p:cNvPr id="18435" name="Прямоугольник 3"/>
          <p:cNvSpPr>
            <a:spLocks noChangeArrowheads="1"/>
          </p:cNvSpPr>
          <p:nvPr/>
        </p:nvSpPr>
        <p:spPr bwMode="auto">
          <a:xfrm>
            <a:off x="6827838" y="5876925"/>
            <a:ext cx="1658937" cy="461963"/>
          </a:xfrm>
          <a:prstGeom prst="rect">
            <a:avLst/>
          </a:prstGeom>
          <a:noFill/>
          <a:ln w="9525">
            <a:noFill/>
            <a:miter lim="800000"/>
            <a:headEnd/>
            <a:tailEnd/>
          </a:ln>
        </p:spPr>
        <p:txBody>
          <a:bodyPr wrap="none">
            <a:spAutoFit/>
          </a:bodyPr>
          <a:lstStyle/>
          <a:p>
            <a:r>
              <a:rPr lang="ru-RU" sz="2400" b="1">
                <a:solidFill>
                  <a:srgbClr val="C00000"/>
                </a:solidFill>
                <a:latin typeface="Calibri" pitchFamily="34" charset="0"/>
              </a:rPr>
              <a:t>Статья 9.3.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Прямоугольник 1"/>
          <p:cNvSpPr>
            <a:spLocks noChangeArrowheads="1"/>
          </p:cNvSpPr>
          <p:nvPr/>
        </p:nvSpPr>
        <p:spPr bwMode="auto">
          <a:xfrm>
            <a:off x="1095375" y="260350"/>
            <a:ext cx="7343775" cy="3602038"/>
          </a:xfrm>
          <a:prstGeom prst="rect">
            <a:avLst/>
          </a:prstGeom>
          <a:noFill/>
          <a:ln w="9525">
            <a:noFill/>
            <a:miter lim="800000"/>
            <a:headEnd/>
            <a:tailEnd/>
          </a:ln>
        </p:spPr>
        <p:txBody>
          <a:bodyPr>
            <a:spAutoFit/>
          </a:bodyPr>
          <a:lstStyle/>
          <a:p>
            <a:endParaRPr lang="ru-RU">
              <a:latin typeface="Calibri" pitchFamily="34" charset="0"/>
            </a:endParaRPr>
          </a:p>
          <a:p>
            <a:pPr algn="ctr"/>
            <a:r>
              <a:rPr lang="ru-RU" sz="2400" b="1">
                <a:solidFill>
                  <a:srgbClr val="C00000"/>
                </a:solidFill>
                <a:latin typeface="Calibri" pitchFamily="34" charset="0"/>
              </a:rPr>
              <a:t>Стрельба из огнестрельного оружия в населенном пункте или в месте, не предназначенном для стрельбы</a:t>
            </a:r>
          </a:p>
          <a:p>
            <a:pPr algn="ctr"/>
            <a:r>
              <a:rPr lang="ru-RU" sz="2000" b="1">
                <a:solidFill>
                  <a:srgbClr val="0070C0"/>
                </a:solidFill>
                <a:latin typeface="Calibri" pitchFamily="34" charset="0"/>
              </a:rPr>
              <a:t>Стрельба из огнестрельного оружия в населенном пункте или в месте, не предназначенном для стрельбы из такого оружия, –</a:t>
            </a:r>
          </a:p>
          <a:p>
            <a:pPr algn="ctr"/>
            <a:r>
              <a:rPr lang="ru-RU" sz="2000" b="1">
                <a:solidFill>
                  <a:srgbClr val="0070C0"/>
                </a:solidFill>
                <a:latin typeface="Calibri" pitchFamily="34" charset="0"/>
              </a:rPr>
              <a:t>влечет наложение штрафа в размере от пяти до десяти базовых величин с конфискацией оружия и боеприпасов к нему или без конфискации, с лишением специального права либо без лишения специального права.</a:t>
            </a:r>
          </a:p>
          <a:p>
            <a:pPr algn="ctr"/>
            <a:endParaRPr lang="ru-RU">
              <a:latin typeface="Calibri" pitchFamily="34" charset="0"/>
            </a:endParaRPr>
          </a:p>
        </p:txBody>
      </p:sp>
      <p:pic>
        <p:nvPicPr>
          <p:cNvPr id="19458" name="Picture 4"/>
          <p:cNvPicPr>
            <a:picLocks noChangeAspect="1" noChangeArrowheads="1"/>
          </p:cNvPicPr>
          <p:nvPr/>
        </p:nvPicPr>
        <p:blipFill>
          <a:blip r:embed="rId2"/>
          <a:srcRect/>
          <a:stretch>
            <a:fillRect/>
          </a:stretch>
        </p:blipFill>
        <p:spPr bwMode="auto">
          <a:xfrm>
            <a:off x="900113" y="3644900"/>
            <a:ext cx="4349750" cy="2892425"/>
          </a:xfrm>
          <a:prstGeom prst="rect">
            <a:avLst/>
          </a:prstGeom>
          <a:noFill/>
          <a:ln w="9525">
            <a:noFill/>
            <a:miter lim="800000"/>
            <a:headEnd/>
            <a:tailEnd/>
          </a:ln>
        </p:spPr>
      </p:pic>
      <p:sp>
        <p:nvSpPr>
          <p:cNvPr id="19459" name="Прямоугольник 2"/>
          <p:cNvSpPr>
            <a:spLocks noChangeArrowheads="1"/>
          </p:cNvSpPr>
          <p:nvPr/>
        </p:nvSpPr>
        <p:spPr bwMode="auto">
          <a:xfrm>
            <a:off x="6629400" y="5949950"/>
            <a:ext cx="1812925" cy="460375"/>
          </a:xfrm>
          <a:prstGeom prst="rect">
            <a:avLst/>
          </a:prstGeom>
          <a:noFill/>
          <a:ln w="9525">
            <a:noFill/>
            <a:miter lim="800000"/>
            <a:headEnd/>
            <a:tailEnd/>
          </a:ln>
        </p:spPr>
        <p:txBody>
          <a:bodyPr wrap="none">
            <a:spAutoFit/>
          </a:bodyPr>
          <a:lstStyle/>
          <a:p>
            <a:r>
              <a:rPr lang="ru-RU" sz="2400" b="1">
                <a:solidFill>
                  <a:srgbClr val="C00000"/>
                </a:solidFill>
                <a:latin typeface="Calibri" pitchFamily="34" charset="0"/>
              </a:rPr>
              <a:t>Статья 17.2.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Прямоугольник 1"/>
          <p:cNvSpPr>
            <a:spLocks noChangeArrowheads="1"/>
          </p:cNvSpPr>
          <p:nvPr/>
        </p:nvSpPr>
        <p:spPr bwMode="auto">
          <a:xfrm>
            <a:off x="611188" y="152400"/>
            <a:ext cx="8208962" cy="3078163"/>
          </a:xfrm>
          <a:prstGeom prst="rect">
            <a:avLst/>
          </a:prstGeom>
          <a:noFill/>
          <a:ln w="9525">
            <a:noFill/>
            <a:miter lim="800000"/>
            <a:headEnd/>
            <a:tailEnd/>
          </a:ln>
        </p:spPr>
        <p:txBody>
          <a:bodyPr>
            <a:spAutoFit/>
          </a:bodyPr>
          <a:lstStyle/>
          <a:p>
            <a:pPr algn="ctr"/>
            <a:r>
              <a:rPr lang="ru-RU" sz="1600" b="1">
                <a:solidFill>
                  <a:srgbClr val="C00000"/>
                </a:solidFill>
                <a:latin typeface="Calibri" pitchFamily="34" charset="0"/>
              </a:rPr>
              <a:t>Распитие алкогольных, слабоалкогольных напитков или пива, потребление наркотических средств или психотропных веществ, их аналогов в общественном месте либо появление в общественном месте или на работе в состоянии опьянения</a:t>
            </a:r>
          </a:p>
          <a:p>
            <a:pPr algn="ctr"/>
            <a:endParaRPr lang="ru-RU" sz="1600" b="1">
              <a:solidFill>
                <a:srgbClr val="C00000"/>
              </a:solidFill>
              <a:latin typeface="Calibri" pitchFamily="34" charset="0"/>
            </a:endParaRPr>
          </a:p>
          <a:p>
            <a:pPr algn="ctr"/>
            <a:r>
              <a:rPr lang="ru-RU" sz="1600" b="1">
                <a:solidFill>
                  <a:srgbClr val="0070C0"/>
                </a:solidFill>
                <a:latin typeface="Calibri" pitchFamily="34" charset="0"/>
              </a:rPr>
              <a:t>1. Распитие алкогольных, слабоалкогольных напитков или пива на улице, стадионе, в сквере, парке, общественном транспорте или в других общественных местах, кроме мест, предназначенных для употребления алкогольных, слабоалкогольных напитков или пива, либо появление в общественном месте в пьяном виде, оскорбляющем человеческое достоинство и нравственность, либо потребление в общественном месте наркотических средств или психотропных веществ без назначения врача, либо потребление в общественном месте аналогов наркотических средств или психотропных веществ –</a:t>
            </a:r>
          </a:p>
          <a:p>
            <a:pPr algn="ctr"/>
            <a:r>
              <a:rPr lang="ru-RU" sz="1600" b="1">
                <a:solidFill>
                  <a:srgbClr val="0070C0"/>
                </a:solidFill>
                <a:latin typeface="Calibri" pitchFamily="34" charset="0"/>
              </a:rPr>
              <a:t>влекут наложение штрафа в размере до восьми базовых величин.</a:t>
            </a:r>
          </a:p>
        </p:txBody>
      </p:sp>
      <p:pic>
        <p:nvPicPr>
          <p:cNvPr id="20482" name="Picture 2" descr="C:\Users\Ирина\Desktop\презентация\0a5b831a2afbbcf5e7c7b94863462ba4.jpg"/>
          <p:cNvPicPr>
            <a:picLocks noChangeAspect="1" noChangeArrowheads="1"/>
          </p:cNvPicPr>
          <p:nvPr/>
        </p:nvPicPr>
        <p:blipFill>
          <a:blip r:embed="rId2"/>
          <a:srcRect/>
          <a:stretch>
            <a:fillRect/>
          </a:stretch>
        </p:blipFill>
        <p:spPr bwMode="auto">
          <a:xfrm>
            <a:off x="5364163" y="3213100"/>
            <a:ext cx="3455987" cy="2592388"/>
          </a:xfrm>
          <a:prstGeom prst="rect">
            <a:avLst/>
          </a:prstGeom>
          <a:noFill/>
          <a:ln w="9525">
            <a:noFill/>
            <a:miter lim="800000"/>
            <a:headEnd/>
            <a:tailEnd/>
          </a:ln>
        </p:spPr>
      </p:pic>
      <p:sp>
        <p:nvSpPr>
          <p:cNvPr id="20483" name="Прямоугольник 3"/>
          <p:cNvSpPr>
            <a:spLocks noChangeArrowheads="1"/>
          </p:cNvSpPr>
          <p:nvPr/>
        </p:nvSpPr>
        <p:spPr bwMode="auto">
          <a:xfrm>
            <a:off x="6184900" y="5942013"/>
            <a:ext cx="1814513" cy="461962"/>
          </a:xfrm>
          <a:prstGeom prst="rect">
            <a:avLst/>
          </a:prstGeom>
          <a:noFill/>
          <a:ln w="9525">
            <a:noFill/>
            <a:miter lim="800000"/>
            <a:headEnd/>
            <a:tailEnd/>
          </a:ln>
        </p:spPr>
        <p:txBody>
          <a:bodyPr wrap="none">
            <a:spAutoFit/>
          </a:bodyPr>
          <a:lstStyle/>
          <a:p>
            <a:r>
              <a:rPr lang="ru-RU" sz="2400" b="1">
                <a:solidFill>
                  <a:srgbClr val="C00000"/>
                </a:solidFill>
                <a:latin typeface="Calibri" pitchFamily="34" charset="0"/>
              </a:rPr>
              <a:t>Статья 17.3. </a:t>
            </a:r>
          </a:p>
        </p:txBody>
      </p:sp>
      <p:sp>
        <p:nvSpPr>
          <p:cNvPr id="20484" name="Прямоугольник 4"/>
          <p:cNvSpPr>
            <a:spLocks noChangeArrowheads="1"/>
          </p:cNvSpPr>
          <p:nvPr/>
        </p:nvSpPr>
        <p:spPr bwMode="auto">
          <a:xfrm>
            <a:off x="627063" y="3357563"/>
            <a:ext cx="4572000" cy="3046412"/>
          </a:xfrm>
          <a:prstGeom prst="rect">
            <a:avLst/>
          </a:prstGeom>
          <a:noFill/>
          <a:ln w="9525">
            <a:noFill/>
            <a:miter lim="800000"/>
            <a:headEnd/>
            <a:tailEnd/>
          </a:ln>
        </p:spPr>
        <p:txBody>
          <a:bodyPr>
            <a:spAutoFit/>
          </a:bodyPr>
          <a:lstStyle/>
          <a:p>
            <a:r>
              <a:rPr lang="ru-RU" sz="1600" b="1">
                <a:solidFill>
                  <a:srgbClr val="0070C0"/>
                </a:solidFill>
                <a:latin typeface="Calibri" pitchFamily="34" charset="0"/>
              </a:rPr>
              <a:t>2. Нахождение на рабочем месте в рабочее время в состоянии алкогольного, наркотического или токсикоманического опьянения – влечет наложение штрафа в размере от одной до десяти базовых величин.</a:t>
            </a:r>
          </a:p>
          <a:p>
            <a:r>
              <a:rPr lang="ru-RU" sz="1600" b="1">
                <a:solidFill>
                  <a:srgbClr val="0070C0"/>
                </a:solidFill>
                <a:latin typeface="Calibri" pitchFamily="34" charset="0"/>
              </a:rPr>
              <a:t>3. Действия, предусмотренные частями 1 и 2 настоящей статьи, совершенные повторно в течение одного года после наложения административного взыскания за такие же нарушения, – влекут наложение штрафа в размере от двух до пятнадцати базовых величин или административный арест.</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Прямоугольник 2"/>
          <p:cNvSpPr>
            <a:spLocks noChangeArrowheads="1"/>
          </p:cNvSpPr>
          <p:nvPr/>
        </p:nvSpPr>
        <p:spPr bwMode="auto">
          <a:xfrm>
            <a:off x="971550" y="333375"/>
            <a:ext cx="6838950" cy="3970338"/>
          </a:xfrm>
          <a:prstGeom prst="rect">
            <a:avLst/>
          </a:prstGeom>
          <a:noFill/>
          <a:ln w="9525">
            <a:noFill/>
            <a:miter lim="800000"/>
            <a:headEnd/>
            <a:tailEnd/>
          </a:ln>
        </p:spPr>
        <p:txBody>
          <a:bodyPr>
            <a:spAutoFit/>
          </a:bodyPr>
          <a:lstStyle/>
          <a:p>
            <a:pPr algn="ctr"/>
            <a:r>
              <a:rPr lang="ru-RU" sz="2800" b="1">
                <a:solidFill>
                  <a:srgbClr val="C00000"/>
                </a:solidFill>
                <a:latin typeface="Calibri" pitchFamily="34" charset="0"/>
              </a:rPr>
              <a:t>Курение (потребление) табачных изделий в запрещенных местах</a:t>
            </a:r>
          </a:p>
          <a:p>
            <a:pPr algn="ctr"/>
            <a:r>
              <a:rPr lang="ru-RU" sz="2800" b="1">
                <a:solidFill>
                  <a:srgbClr val="0070C0"/>
                </a:solidFill>
                <a:latin typeface="Calibri" pitchFamily="34" charset="0"/>
              </a:rPr>
              <a:t>Курение (потребление) табачных изделий в местах, где оно в соответствии с законодательными актами запрещено, –</a:t>
            </a:r>
          </a:p>
          <a:p>
            <a:pPr algn="ctr"/>
            <a:r>
              <a:rPr lang="ru-RU" sz="2800" b="1">
                <a:solidFill>
                  <a:srgbClr val="0070C0"/>
                </a:solidFill>
                <a:latin typeface="Calibri" pitchFamily="34" charset="0"/>
              </a:rPr>
              <a:t>влечет наложение штрафа в размере до четырех базовых величин.</a:t>
            </a:r>
          </a:p>
          <a:p>
            <a:endParaRPr lang="ru-RU" sz="2800" b="1">
              <a:solidFill>
                <a:srgbClr val="0070C0"/>
              </a:solidFill>
              <a:latin typeface="Calibri" pitchFamily="34" charset="0"/>
            </a:endParaRPr>
          </a:p>
          <a:p>
            <a:endParaRPr lang="ru-RU" sz="2800" b="1">
              <a:solidFill>
                <a:srgbClr val="0070C0"/>
              </a:solidFill>
              <a:latin typeface="Calibri" pitchFamily="34" charset="0"/>
            </a:endParaRPr>
          </a:p>
        </p:txBody>
      </p:sp>
      <p:pic>
        <p:nvPicPr>
          <p:cNvPr id="21506" name="Picture 5" descr="C:\Users\Ирина\Desktop\презентация\title.jpg"/>
          <p:cNvPicPr>
            <a:picLocks noChangeAspect="1" noChangeArrowheads="1"/>
          </p:cNvPicPr>
          <p:nvPr/>
        </p:nvPicPr>
        <p:blipFill>
          <a:blip r:embed="rId2"/>
          <a:srcRect/>
          <a:stretch>
            <a:fillRect/>
          </a:stretch>
        </p:blipFill>
        <p:spPr bwMode="auto">
          <a:xfrm>
            <a:off x="4349750" y="3429000"/>
            <a:ext cx="4370388" cy="2854325"/>
          </a:xfrm>
          <a:prstGeom prst="rect">
            <a:avLst/>
          </a:prstGeom>
          <a:noFill/>
          <a:ln w="9525">
            <a:noFill/>
            <a:miter lim="800000"/>
            <a:headEnd/>
            <a:tailEnd/>
          </a:ln>
        </p:spPr>
      </p:pic>
      <p:sp>
        <p:nvSpPr>
          <p:cNvPr id="21507" name="Прямоугольник 4"/>
          <p:cNvSpPr>
            <a:spLocks noChangeArrowheads="1"/>
          </p:cNvSpPr>
          <p:nvPr/>
        </p:nvSpPr>
        <p:spPr bwMode="auto">
          <a:xfrm>
            <a:off x="2051050" y="5816600"/>
            <a:ext cx="1814513" cy="461963"/>
          </a:xfrm>
          <a:prstGeom prst="rect">
            <a:avLst/>
          </a:prstGeom>
          <a:noFill/>
          <a:ln w="9525">
            <a:noFill/>
            <a:miter lim="800000"/>
            <a:headEnd/>
            <a:tailEnd/>
          </a:ln>
        </p:spPr>
        <p:txBody>
          <a:bodyPr wrap="none">
            <a:spAutoFit/>
          </a:bodyPr>
          <a:lstStyle/>
          <a:p>
            <a:r>
              <a:rPr lang="ru-RU" sz="2400" b="1">
                <a:solidFill>
                  <a:srgbClr val="C00000"/>
                </a:solidFill>
                <a:latin typeface="Calibri" pitchFamily="34" charset="0"/>
              </a:rPr>
              <a:t>Статья 17.9.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833</Words>
  <Application>Microsoft Office PowerPoint</Application>
  <PresentationFormat>Экран (4:3)</PresentationFormat>
  <Paragraphs>68</Paragraphs>
  <Slides>13</Slides>
  <Notes>0</Notes>
  <HiddenSlides>0</HiddenSlides>
  <MMClips>0</MMClips>
  <ScaleCrop>false</ScaleCrop>
  <HeadingPairs>
    <vt:vector size="6" baseType="variant">
      <vt:variant>
        <vt:lpstr>Использованные шрифты</vt:lpstr>
      </vt:variant>
      <vt:variant>
        <vt:i4>3</vt:i4>
      </vt:variant>
      <vt:variant>
        <vt:lpstr>Шаблон оформления</vt:lpstr>
      </vt:variant>
      <vt:variant>
        <vt:i4>1</vt:i4>
      </vt:variant>
      <vt:variant>
        <vt:lpstr>Заголовки слайдов</vt:lpstr>
      </vt:variant>
      <vt:variant>
        <vt:i4>13</vt:i4>
      </vt:variant>
    </vt:vector>
  </HeadingPairs>
  <TitlesOfParts>
    <vt:vector size="17" baseType="lpstr">
      <vt:lpstr>Calibri</vt:lpstr>
      <vt:lpstr>Arial</vt:lpstr>
      <vt:lpstr>Arial Unicode MS</vt:lpstr>
      <vt:lpstr>Тема Office</vt:lpstr>
      <vt:lpstr>Административное право и повседневная жизнь</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Ирина</dc:creator>
  <cp:lastModifiedBy>k531m01</cp:lastModifiedBy>
  <cp:revision>15</cp:revision>
  <dcterms:created xsi:type="dcterms:W3CDTF">2015-12-09T16:51:33Z</dcterms:created>
  <dcterms:modified xsi:type="dcterms:W3CDTF">2016-03-02T11:04:24Z</dcterms:modified>
</cp:coreProperties>
</file>