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353456"/>
            <a:ext cx="6858000" cy="1156507"/>
          </a:xfrm>
        </p:spPr>
        <p:txBody>
          <a:bodyPr anchor="b"/>
          <a:lstStyle>
            <a:lvl1pPr algn="ctr">
              <a:defRPr sz="6000" b="1" cap="none" spc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="1" cap="none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A60F-C126-4B65-A513-4F2B39E38B96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5BBB3-34BB-4786-BEB2-6375E741F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4B17A-B76B-4C5D-8E67-E98A9DD3EEFF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60861-7E3B-457E-8718-68DF9C6C6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D6459-3A4A-4B0F-8DF0-4CF26D063F0B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4C7EB-F580-4C46-9E19-4BE6ED419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84EFD-DC35-4FE1-A6AA-0F1E09F2E84A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AE1B-F317-4E34-BCCC-56056D11C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67EFE-747C-4CBD-A05B-D1923C9DE699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F7E7-95BC-40AF-9379-612DAB530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18F9-A0C1-46DD-8F80-3FC620AD7515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8B781-0A97-4342-AC05-50B64AD3F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A83D-3D62-45FF-B475-47E39C6B646C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7156D-F107-45DF-8768-EC4D980ED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0548-A754-47E7-B977-CD2E5F1CA250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83AB-9189-4785-B11F-30D8CEE0E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E1B8-6E4E-4C4E-BFF5-8DCD06B01F1B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D1AD7-B48E-46BC-B8AC-336827212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D8992-4219-45A6-ADF3-67FAFCD586C3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323BA-DFEA-4002-8BE3-12FD04EBD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C676E-6A7F-4DFC-A1B5-29C2E45454E9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844C4-AD1E-43DA-B44B-6092DB84E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C7A00A-095A-431D-B782-C0535A6ED30A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F1B9D4-4E22-4FE1-8C1D-FA821A931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algn="ctr"/>
            <a:r>
              <a:rPr lang="ru-RU" sz="6000" smtClean="0">
                <a:solidFill>
                  <a:srgbClr val="008000"/>
                </a:solidFill>
              </a:rPr>
              <a:t>Административное право в повседневности</a:t>
            </a:r>
          </a:p>
        </p:txBody>
      </p:sp>
      <p:sp>
        <p:nvSpPr>
          <p:cNvPr id="25605" name="Rectangle 5"/>
          <p:cNvSpPr>
            <a:spLocks noGrp="1"/>
          </p:cNvSpPr>
          <p:nvPr>
            <p:ph type="subTitle" idx="4294967295"/>
          </p:nvPr>
        </p:nvSpPr>
        <p:spPr>
          <a:xfrm>
            <a:off x="2051050" y="4221163"/>
            <a:ext cx="5905500" cy="141763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4000" smtClean="0"/>
              <a:t>Кучинская Д., гр. У-45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57224" y="1000108"/>
            <a:ext cx="7500990" cy="385765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СПАСИБО ЗА ВНИМАНИЕ!</a:t>
            </a:r>
            <a:endParaRPr lang="ru-RU" sz="8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65126"/>
            <a:ext cx="8286808" cy="13255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spc="0" dirty="0" smtClean="0">
                <a:ln w="31550" cmpd="sng">
                  <a:solidFill>
                    <a:schemeClr val="accent6"/>
                  </a:solidFill>
                  <a:prstDash val="solid"/>
                </a:ln>
                <a:noFill/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Административное право</a:t>
            </a:r>
            <a:endParaRPr lang="ru-RU" sz="4800" spc="0" dirty="0">
              <a:ln w="31550" cmpd="sng">
                <a:solidFill>
                  <a:schemeClr val="accent6"/>
                </a:solidFill>
                <a:prstDash val="solid"/>
              </a:ln>
              <a:noFill/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04" cy="46434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отрасль права, регулирующая общественные отношения в сфере управленческой деятельности органов и должностных лиц по исполнению публичных функций государства и муниципальных образований</a:t>
            </a:r>
          </a:p>
        </p:txBody>
      </p:sp>
      <p:pic>
        <p:nvPicPr>
          <p:cNvPr id="1027" name="Picture 3" descr="C:\Users\Dasha\Desktop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4000500"/>
            <a:ext cx="4143375" cy="268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29684" cy="2714644"/>
          </a:xfrm>
        </p:spPr>
        <p:txBody>
          <a:bodyPr rtlCol="0">
            <a:noAutofit/>
          </a:bodyPr>
          <a:lstStyle/>
          <a:p>
            <a:pPr indent="354013" algn="l" fontAlgn="auto">
              <a:spcAft>
                <a:spcPts val="0"/>
              </a:spcAft>
              <a:defRPr/>
            </a:pPr>
            <a:r>
              <a:rPr lang="ru-RU" sz="36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Практически на каждом шагу мы сталкиваемся с возможностью стать по ту сторону закона, нарушив </a:t>
            </a:r>
            <a:r>
              <a:rPr lang="ru-RU" sz="3600" i="1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административное право.</a:t>
            </a:r>
            <a:endParaRPr lang="ru-RU" sz="3600" i="1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3000372"/>
            <a:ext cx="8429684" cy="3571900"/>
          </a:xfrm>
        </p:spPr>
        <p:txBody>
          <a:bodyPr rtlCol="0">
            <a:noAutofit/>
          </a:bodyPr>
          <a:lstStyle/>
          <a:p>
            <a:pPr indent="354013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i="1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Административное право</a:t>
            </a:r>
            <a:r>
              <a:rPr lang="ru-RU" sz="32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имеет особое значение в механизме правового воздействия на общественные отношения. Оно призвано регулировать особую группу общественных отношений, а именно отношения, складывающиеся по поводу реализации функций государственного управления.</a:t>
            </a:r>
            <a:endParaRPr lang="ru-RU" sz="320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noFill/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Примерами административных правонарушений в нашей жизни являются:</a:t>
            </a:r>
            <a:endParaRPr lang="ru-RU" sz="400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noFill/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15370" cy="450059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/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переход пешеходного перехода на  красный свет </a:t>
            </a:r>
            <a:r>
              <a:rPr lang="ru-RU" sz="32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влечет за собой </a:t>
            </a:r>
            <a:r>
              <a:rPr lang="ru-RU" b="1" u="sng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предупреждение или штраф от 1 до 3 базовых величин.</a:t>
            </a:r>
            <a:endParaRPr lang="ru-RU" sz="3000" b="1" u="sng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2050" name="Picture 2" descr="C:\Users\Dasha\Desktop\490335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3214688"/>
            <a:ext cx="6215062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sha\Desktop\img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85992"/>
            <a:ext cx="7358114" cy="43855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571472" y="214290"/>
            <a:ext cx="8572528" cy="235745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/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поездка на природу с целью пожарить шашлыки и хорошо отдохнуть, разводить костры в парках и лесных зонах в пожароопасный период предусматривается</a:t>
            </a:r>
            <a: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штраф до 12 базовых величин.</a:t>
            </a:r>
            <a:endParaRPr lang="ru-RU" u="sng" dirty="0"/>
          </a:p>
        </p:txBody>
      </p:sp>
      <p:pic>
        <p:nvPicPr>
          <p:cNvPr id="1027" name="Picture 3" descr="C:\Users\Dasha\Desktop\razjigat-kostry-zapreshheno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371475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asha\Desktop\zvukoizolacia-v-kvartire-485x485.png"/>
          <p:cNvPicPr>
            <a:picLocks noChangeAspect="1" noChangeArrowheads="1"/>
          </p:cNvPicPr>
          <p:nvPr/>
        </p:nvPicPr>
        <p:blipFill>
          <a:blip r:embed="rId2"/>
          <a:srcRect l="3896" t="3072" r="3896" b="5101"/>
          <a:stretch>
            <a:fillRect/>
          </a:stretch>
        </p:blipFill>
        <p:spPr bwMode="auto">
          <a:xfrm>
            <a:off x="3571875" y="1214438"/>
            <a:ext cx="5357813" cy="543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3929090" cy="52864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после полуночи началась веселая жизнь: компании, громкая музыка, танцы, шум - </a:t>
            </a:r>
            <a:r>
              <a:rPr lang="ru-RU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штраф до </a:t>
            </a:r>
            <a:br>
              <a:rPr lang="ru-RU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</a:br>
            <a:r>
              <a:rPr lang="ru-RU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30 базовых величин.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Dasha\Desktop\c3cb18a9e03387ee02c31d21aa7bedf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08934"/>
            <a:ext cx="7286676" cy="46490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perspective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58246" cy="242889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ru-RU" sz="2800" dirty="0" smtClean="0">
                <a:latin typeface="+mn-lt"/>
              </a:rPr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оскорбительное приставание к гражданам и другие действия, доставляющие окружающим дискомфорт и нарушающие общественный порядок несут за собой</a:t>
            </a:r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штраф в размере от 2 до 30 базовых величин.</a:t>
            </a:r>
            <a:endParaRPr lang="ru-RU" sz="2800" b="1" u="sng" dirty="0">
              <a:latin typeface="+mn-lt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asha\Desktop\minsknekur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7072362" cy="45999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858180" cy="164307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ru-RU" sz="2800" dirty="0" smtClean="0"/>
              <a:t>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курение табачных изделий в запрещенных местах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влечет за собой </a:t>
            </a:r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штраф в размере от 0,1 до 0,5 базовых величин</a:t>
            </a:r>
            <a:endParaRPr lang="ru-RU" sz="2800" u="sng" dirty="0">
              <a:latin typeface="+mn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asha\Desktop\2551_4555.jpg"/>
          <p:cNvPicPr>
            <a:picLocks noChangeAspect="1" noChangeArrowheads="1"/>
          </p:cNvPicPr>
          <p:nvPr/>
        </p:nvPicPr>
        <p:blipFill>
          <a:blip r:embed="rId2"/>
          <a:srcRect l="5241" t="2881" r="10906" b="4929"/>
          <a:stretch>
            <a:fillRect/>
          </a:stretch>
        </p:blipFill>
        <p:spPr bwMode="auto">
          <a:xfrm rot="21061160">
            <a:off x="319931" y="1695100"/>
            <a:ext cx="8362564" cy="47557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13518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ru-RU" sz="2800" dirty="0" smtClean="0"/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за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безбилетный проезд в общественном транспорте «зайцев» привлекают к ответственности </a:t>
            </a:r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штрафом от 0,5 до 1 базовой величины.</a:t>
            </a:r>
            <a:endParaRPr lang="ru-RU" sz="2800" u="sn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3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185</TotalTime>
  <Words>8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Arial</vt:lpstr>
      <vt:lpstr>Calibri Light</vt:lpstr>
      <vt:lpstr>Тема13</vt:lpstr>
      <vt:lpstr>Тема13</vt:lpstr>
      <vt:lpstr>Тема13</vt:lpstr>
      <vt:lpstr>Административное право в повседневности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Административное право моей жизни</dc:title>
  <dc:creator>Dasha</dc:creator>
  <cp:lastModifiedBy>k531m01</cp:lastModifiedBy>
  <cp:revision>27</cp:revision>
  <dcterms:created xsi:type="dcterms:W3CDTF">2015-12-07T17:15:33Z</dcterms:created>
  <dcterms:modified xsi:type="dcterms:W3CDTF">2016-03-02T11:07:07Z</dcterms:modified>
</cp:coreProperties>
</file>