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68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4" r:id="rId14"/>
    <p:sldId id="260" r:id="rId15"/>
    <p:sldId id="261" r:id="rId16"/>
    <p:sldId id="259" r:id="rId17"/>
    <p:sldId id="262" r:id="rId18"/>
    <p:sldId id="26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CF72-3A8D-45E3-912D-D2645908E267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009C5-A363-44A0-ABA9-07BDC77CB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1A31-9CEA-4450-82EA-9C29A21CA725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8BD4C-90CD-490D-8F69-366E68411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0B226-BF9B-4118-8C46-1EA9A6536F70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D320-6E2C-4F12-952C-618981D94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6C00B7-F096-4E51-A82C-0C84A76E0323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36B6FF-0C66-4CB9-B7B7-871300998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1D261-CD86-48A8-B153-FEF0E647C27E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70E30-8822-4532-A026-62E5B18EC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4303B-8CA9-4934-89A3-D0BF8724AF0D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1CF9-53F0-4B23-881A-04CEA4928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3905-E6FE-4636-90D2-004F0568BE79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B0895-0834-4E54-B0DB-238E8190E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C4A05B-FD25-4B45-8EFA-E00EC4784211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BC19D6-85F6-4F07-9C5D-0CE57A545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3A1B-E8EA-43F3-84EB-3AD0E0FE4AC5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201CD-B024-4B73-8B28-BDF3D06C1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D17886-2EA9-4207-BF54-8065FAFE0581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297E1F-0C4D-4404-BEB5-BF05E9EE8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AF009E-3F89-4D8C-9220-97CFC6594074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E85A32-48C8-435F-9226-DA2A2890F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90F6319-B2ED-4B80-A785-EA4833E774B3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8D61017-B30D-4A0C-A9B7-B44FFC752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hyperlink" Target="mailto:muk-bteu@tut.by" TargetMode="Externa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vetal.doroshko@gmail.com" TargetMode="External"/><Relationship Id="rId2" Type="http://schemas.openxmlformats.org/officeDocument/2006/relationships/hyperlink" Target="mailto:efinna_1@mail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uk-bteu@tut.b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3571876"/>
            <a:ext cx="6172200" cy="18938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 студенческих работ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«КТО ОНИ—НОБЕЛЕВСКИЕ ЛАУРЕАТЫ ПО ЭКОНОМИКЕ?»</a:t>
            </a:r>
            <a:r>
              <a:rPr lang="en-US" dirty="0"/>
              <a:t>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i="1" dirty="0" smtClean="0">
                <a:latin typeface="Times New Roman" pitchFamily="18" charset="0"/>
              </a:rPr>
              <a:t>посвященного 50-летию УО «Белорусский торгово-экономический университет потребительской кооперации» и</a:t>
            </a:r>
            <a:br>
              <a:rPr lang="ru-RU" sz="1800" i="1" dirty="0" smtClean="0">
                <a:latin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</a:rPr>
              <a:t>45-летию Премии Шведского государственного банка по экономическим наукам памяти Альфреда Нобеля</a:t>
            </a:r>
            <a:r>
              <a:rPr lang="ru-RU" sz="1800" dirty="0" smtClean="0">
                <a:latin typeface="Times New Roman" pitchFamily="18" charset="0"/>
              </a:rPr>
              <a:t> </a:t>
            </a:r>
            <a:br>
              <a:rPr lang="ru-RU" sz="1800" dirty="0" smtClean="0">
                <a:latin typeface="Times New Roman" pitchFamily="18" charset="0"/>
              </a:rPr>
            </a:br>
            <a:endParaRPr lang="ru-RU" sz="18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572140"/>
            <a:ext cx="5386387" cy="1028660"/>
          </a:xfrm>
        </p:spPr>
        <p:txBody>
          <a:bodyPr/>
          <a:lstStyle/>
          <a:p>
            <a:pPr algn="r"/>
            <a:r>
              <a:rPr lang="ru-RU" sz="3200" dirty="0" smtClean="0"/>
              <a:t>19 марта 2014 г.</a:t>
            </a:r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Информационное сообщение</a:t>
            </a:r>
          </a:p>
        </p:txBody>
      </p:sp>
      <p:pic>
        <p:nvPicPr>
          <p:cNvPr id="13315" name="Рисунок 1" descr="Описание: 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3611" y="179487"/>
            <a:ext cx="2184236" cy="215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 descr="гер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3974" y="261720"/>
            <a:ext cx="1373249" cy="191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1717277"/>
              </p:ext>
            </p:extLst>
          </p:nvPr>
        </p:nvGraphicFramePr>
        <p:xfrm>
          <a:off x="214281" y="1017263"/>
          <a:ext cx="8643998" cy="5412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2286016"/>
                <a:gridCol w="5500725"/>
              </a:tblGrid>
              <a:tr h="1302916">
                <a:tc>
                  <a:txBody>
                    <a:bodyPr/>
                    <a:lstStyle/>
                    <a:p>
                      <a:pPr algn="ctr"/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 г.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Джеймс </a:t>
                      </a:r>
                      <a:r>
                        <a:rPr kumimoji="0"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Хекман</a:t>
                      </a:r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8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Дэниел</a:t>
                      </a:r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Макфадден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u="non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развитие теории и методов анализа дискретного выбора».</a:t>
                      </a:r>
                    </a:p>
                  </a:txBody>
                  <a:tcPr marL="30480" marR="30480" marT="9525" marB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2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Джордж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Акерлоф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Майкл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Спенс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Джозеф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Стиглиц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их анализ рынков с асимметричной информацией».</a:t>
                      </a:r>
                      <a:endParaRPr kumimoji="0" lang="ru-RU" sz="1800" b="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2002 г.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Даниэль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Канеман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Вернон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Смит</a:t>
                      </a:r>
                      <a:endParaRPr lang="ru-RU" b="0" u="non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исследования в области принятия решений и механизмов альтернативных рынков».</a:t>
                      </a:r>
                      <a:endParaRPr kumimoji="0" lang="ru-RU" sz="1800" b="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90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2003 г.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Роберт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Ингл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разработку метода анализа временных рядов в экономике на основе математической модели с </a:t>
                      </a:r>
                      <a:r>
                        <a:rPr kumimoji="0" lang="ru-RU" sz="18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авторегрессионной</a:t>
                      </a:r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условной </a:t>
                      </a:r>
                      <a:r>
                        <a:rPr kumimoji="0" lang="ru-RU" sz="18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гетероскедастичностью</a:t>
                      </a:r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(ARCH)».</a:t>
                      </a:r>
                      <a:endParaRPr kumimoji="0" lang="ru-RU" sz="1800" b="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0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2003 г.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Клайв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Грэнджер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разработку метода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коинтеграции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анализа временных рядов в экономике».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79640236"/>
              </p:ext>
            </p:extLst>
          </p:nvPr>
        </p:nvGraphicFramePr>
        <p:xfrm>
          <a:off x="214281" y="1017263"/>
          <a:ext cx="8643998" cy="5412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2286016"/>
                <a:gridCol w="5500725"/>
              </a:tblGrid>
              <a:tr h="130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2004 г.</a:t>
                      </a:r>
                    </a:p>
                    <a:p>
                      <a:pPr algn="ctr"/>
                      <a:endParaRPr lang="ru-RU" sz="1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Финн </a:t>
                      </a:r>
                      <a:r>
                        <a:rPr kumimoji="0"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Кидланд</a:t>
                      </a:r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/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Эдвард Прескотт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их вклад в изучение влияния фактора времени на экономическую политику и за исследования движущих сил деловых циклов».</a:t>
                      </a:r>
                      <a:endParaRPr kumimoji="0" lang="ru-RU" sz="1800" b="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2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 г.</a:t>
                      </a:r>
                    </a:p>
                    <a:p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Роберт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Ауманн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Томас Шеллинг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углубление нашего понимания сути конфликта и сотрудничества путем анализа теории игр».</a:t>
                      </a:r>
                      <a:endParaRPr kumimoji="0" lang="ru-RU" sz="1800" b="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2006 г.</a:t>
                      </a:r>
                    </a:p>
                    <a:p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Эдмунд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Фелпс</a:t>
                      </a:r>
                      <a:endParaRPr lang="ru-RU" b="0" u="non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анализ </a:t>
                      </a:r>
                      <a:r>
                        <a:rPr kumimoji="0" lang="ru-RU" sz="18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межвременного</a:t>
                      </a:r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обмена в макроэкономической политике».</a:t>
                      </a:r>
                      <a:endParaRPr kumimoji="0" lang="ru-RU" sz="1800" b="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90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2007 г.</a:t>
                      </a:r>
                    </a:p>
                    <a:p>
                      <a:endParaRPr lang="ru-RU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Леонид Гурвич,</a:t>
                      </a:r>
                    </a:p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Эрик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Мэскин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Роджер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Майерсон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создание основ теории оптимальных механизмов».</a:t>
                      </a:r>
                      <a:endParaRPr kumimoji="0" lang="ru-RU" sz="1800" b="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0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 г.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Кругман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анализ структуры торговли и размещения экономической активности».</a:t>
                      </a:r>
                      <a:endParaRPr kumimoji="0" lang="ru-RU" sz="1800" b="0" u="none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4389169"/>
              </p:ext>
            </p:extLst>
          </p:nvPr>
        </p:nvGraphicFramePr>
        <p:xfrm>
          <a:off x="214281" y="1017263"/>
          <a:ext cx="8643998" cy="5412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2500330"/>
                <a:gridCol w="5286411"/>
              </a:tblGrid>
              <a:tr h="130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 г.</a:t>
                      </a:r>
                    </a:p>
                    <a:p>
                      <a:pPr algn="ctr"/>
                      <a:endParaRPr lang="ru-RU" sz="1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Элинор</a:t>
                      </a:r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Остром,</a:t>
                      </a:r>
                    </a:p>
                    <a:p>
                      <a:pPr algn="ctr"/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Оливер Уильямсон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исследования в области экономической организации».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80" marR="30480" marT="9525" marB="9525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2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 г.</a:t>
                      </a:r>
                    </a:p>
                    <a:p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Питер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Даймонд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Дэйл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Мортенсен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Кристофер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Писсаридес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исследования рынков с моделями поиска»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 г.</a:t>
                      </a:r>
                    </a:p>
                    <a:p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Томас Сарджент,</a:t>
                      </a:r>
                    </a:p>
                    <a:p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Кристофер </a:t>
                      </a:r>
                      <a:r>
                        <a:rPr kumimoji="0" lang="ru-RU" sz="18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Симс</a:t>
                      </a:r>
                      <a:endParaRPr lang="ru-RU" b="0" u="non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эмпирические исследования причинно-следственных связей в макроэкономике»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90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endParaRPr lang="ru-RU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Ллойд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Стауэлл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Шепли,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Элвин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Элиот Рот</a:t>
                      </a:r>
                    </a:p>
                    <a:p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теорию стабильного распределения и практики устройства рынков»</a:t>
                      </a:r>
                      <a:endParaRPr lang="ru-RU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0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 г.</a:t>
                      </a:r>
                    </a:p>
                    <a:p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Юджин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Фама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Ларс Питер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Хансен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Роберт Шиллер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эмпирический анализ изменения цены активов»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143932" cy="48737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Заявка</a:t>
            </a:r>
          </a:p>
          <a:p>
            <a:pPr>
              <a:buNone/>
            </a:pPr>
            <a:r>
              <a:rPr lang="ru-RU" sz="1800" dirty="0" smtClean="0"/>
              <a:t>на участие в конкурсе</a:t>
            </a:r>
          </a:p>
          <a:p>
            <a:pPr>
              <a:buNone/>
            </a:pPr>
            <a:r>
              <a:rPr lang="ru-RU" sz="1800" dirty="0" smtClean="0"/>
              <a:t>«Кто они — нобелевские лауреаты по экономике?»</a:t>
            </a:r>
          </a:p>
          <a:p>
            <a:pPr>
              <a:buNone/>
            </a:pPr>
            <a:r>
              <a:rPr lang="ru-RU" sz="1800" dirty="0" smtClean="0"/>
              <a:t>19 марта 2014 г.</a:t>
            </a:r>
          </a:p>
          <a:p>
            <a:pPr>
              <a:buNone/>
            </a:pPr>
            <a:r>
              <a:rPr lang="ru-RU" sz="1800" dirty="0" smtClean="0"/>
              <a:t>Ф.И.О. автора ________________________________________________</a:t>
            </a:r>
          </a:p>
          <a:p>
            <a:pPr>
              <a:buNone/>
            </a:pPr>
            <a:r>
              <a:rPr lang="ru-RU" sz="1800" dirty="0" smtClean="0"/>
              <a:t>Название доклада ____________________________________________</a:t>
            </a:r>
          </a:p>
          <a:p>
            <a:pPr>
              <a:buNone/>
            </a:pPr>
            <a:r>
              <a:rPr lang="ru-RU" sz="1800" dirty="0" smtClean="0"/>
              <a:t>Ф.И.О.  научного руководителя, должность, звание__________________</a:t>
            </a:r>
          </a:p>
          <a:p>
            <a:pPr>
              <a:buNone/>
            </a:pPr>
            <a:r>
              <a:rPr lang="ru-RU" sz="1800" dirty="0" smtClean="0"/>
              <a:t>Сведения об участнике:</a:t>
            </a:r>
          </a:p>
          <a:p>
            <a:pPr>
              <a:buNone/>
            </a:pPr>
            <a:r>
              <a:rPr lang="ru-RU" sz="1800" dirty="0" smtClean="0"/>
              <a:t>Магистрант или студент _________________Группа _________________</a:t>
            </a:r>
          </a:p>
          <a:p>
            <a:pPr>
              <a:buNone/>
            </a:pPr>
            <a:r>
              <a:rPr lang="ru-RU" sz="1800" dirty="0" smtClean="0"/>
              <a:t>Контактная информация (телефон, </a:t>
            </a:r>
            <a:r>
              <a:rPr lang="en-US" sz="1800" dirty="0" smtClean="0"/>
              <a:t>E</a:t>
            </a:r>
            <a:r>
              <a:rPr lang="ru-RU" sz="1800" dirty="0" smtClean="0"/>
              <a:t>-</a:t>
            </a:r>
            <a:r>
              <a:rPr lang="en-US" sz="1800" dirty="0" smtClean="0"/>
              <a:t>mail</a:t>
            </a:r>
            <a:r>
              <a:rPr lang="ru-RU" sz="1800" dirty="0" smtClean="0"/>
              <a:t>)_________________________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14363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</a:rPr>
              <a:t>Ключевые даты </a:t>
            </a:r>
            <a:r>
              <a:rPr lang="ru-RU" sz="2800" b="1" dirty="0" smtClean="0">
                <a:latin typeface="Times New Roman" pitchFamily="18" charset="0"/>
              </a:rPr>
              <a:t>конкурса</a:t>
            </a:r>
            <a:endParaRPr lang="ru-RU" sz="2800" b="1" dirty="0">
              <a:latin typeface="Times New Roman" pitchFamily="18" charset="0"/>
            </a:endParaRPr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42844" y="2714620"/>
            <a:ext cx="7216775" cy="3922713"/>
            <a:chOff x="1458913" y="2304752"/>
            <a:chExt cx="7216774" cy="3922713"/>
          </a:xfrm>
        </p:grpSpPr>
        <p:sp>
          <p:nvSpPr>
            <p:cNvPr id="61445" name="Line 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466850" y="6227465"/>
              <a:ext cx="720883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61446" name="Line 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H="1" flipV="1">
              <a:off x="1458913" y="2304752"/>
              <a:ext cx="15875" cy="3916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11" name="Freeform 15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21240482">
            <a:off x="782121" y="1431469"/>
            <a:ext cx="4263211" cy="2002044"/>
          </a:xfrm>
          <a:custGeom>
            <a:avLst/>
            <a:gdLst/>
            <a:ahLst/>
            <a:cxnLst>
              <a:cxn ang="0">
                <a:pos x="0" y="1390"/>
              </a:cxn>
              <a:cxn ang="0">
                <a:pos x="1529" y="158"/>
              </a:cxn>
              <a:cxn ang="0">
                <a:pos x="1529" y="0"/>
              </a:cxn>
              <a:cxn ang="0">
                <a:pos x="2030" y="360"/>
              </a:cxn>
              <a:cxn ang="0">
                <a:pos x="1523" y="714"/>
              </a:cxn>
              <a:cxn ang="0">
                <a:pos x="1520" y="543"/>
              </a:cxn>
              <a:cxn ang="0">
                <a:pos x="0" y="1390"/>
              </a:cxn>
            </a:cxnLst>
            <a:rect l="0" t="0" r="r" b="b"/>
            <a:pathLst>
              <a:path w="2030" h="1390">
                <a:moveTo>
                  <a:pt x="0" y="1390"/>
                </a:moveTo>
                <a:cubicBezTo>
                  <a:pt x="131" y="796"/>
                  <a:pt x="676" y="220"/>
                  <a:pt x="1529" y="158"/>
                </a:cubicBezTo>
                <a:lnTo>
                  <a:pt x="1529" y="0"/>
                </a:lnTo>
                <a:lnTo>
                  <a:pt x="2030" y="360"/>
                </a:lnTo>
                <a:lnTo>
                  <a:pt x="1523" y="714"/>
                </a:lnTo>
                <a:lnTo>
                  <a:pt x="1520" y="543"/>
                </a:lnTo>
                <a:cubicBezTo>
                  <a:pt x="803" y="447"/>
                  <a:pt x="109" y="1123"/>
                  <a:pt x="0" y="1390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 lang="ru-RU"/>
            </a:pPr>
            <a:endParaRPr lang="ru-RU"/>
          </a:p>
        </p:txBody>
      </p:sp>
      <p:sp>
        <p:nvSpPr>
          <p:cNvPr id="627725" name="AutoShape 13"/>
          <p:cNvSpPr>
            <a:spLocks noChangeArrowheads="1"/>
          </p:cNvSpPr>
          <p:nvPr>
            <p:custDataLst>
              <p:tags r:id="rId2"/>
            </p:custDataLst>
          </p:nvPr>
        </p:nvSpPr>
        <p:spPr bwMode="invGray">
          <a:xfrm>
            <a:off x="214283" y="5000636"/>
            <a:ext cx="2143140" cy="1568449"/>
          </a:xfrm>
          <a:prstGeom prst="round2DiagRect">
            <a:avLst>
              <a:gd name="adj1" fmla="val 16667"/>
              <a:gd name="adj2" fmla="val 22811"/>
            </a:avLst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rIns="45720" anchor="ctr"/>
          <a:lstStyle/>
          <a:p>
            <a:pPr algn="ctr"/>
            <a:r>
              <a:rPr lang="ru-RU" b="1" dirty="0">
                <a:latin typeface="Times New Roman" pitchFamily="18" charset="0"/>
              </a:rPr>
              <a:t>Прием заявок</a:t>
            </a:r>
            <a:r>
              <a:rPr lang="ru-RU" dirty="0">
                <a:latin typeface="Times New Roman" pitchFamily="18" charset="0"/>
              </a:rPr>
              <a:t> </a:t>
            </a:r>
            <a:endParaRPr lang="ru-RU" b="1" dirty="0">
              <a:latin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</a:rPr>
              <a:t>до </a:t>
            </a:r>
            <a:r>
              <a:rPr lang="ru-RU" b="1" dirty="0">
                <a:latin typeface="Times New Roman" pitchFamily="18" charset="0"/>
              </a:rPr>
              <a:t>3 марта 2014 г</a:t>
            </a:r>
            <a:r>
              <a:rPr lang="ru-RU" dirty="0">
                <a:latin typeface="Times New Roman" pitchFamily="18" charset="0"/>
              </a:rPr>
              <a:t> </a:t>
            </a:r>
          </a:p>
          <a:p>
            <a:pPr algn="ctr"/>
            <a:r>
              <a:rPr lang="ru-RU" dirty="0">
                <a:latin typeface="Times New Roman" pitchFamily="18" charset="0"/>
              </a:rPr>
              <a:t>на электронный адрес </a:t>
            </a:r>
          </a:p>
          <a:p>
            <a:pPr algn="ctr"/>
            <a:r>
              <a:rPr lang="en-US" dirty="0" err="1">
                <a:latin typeface="Times New Roman" pitchFamily="18" charset="0"/>
                <a:hlinkClick r:id="rId10"/>
              </a:rPr>
              <a:t>muk</a:t>
            </a:r>
            <a:r>
              <a:rPr lang="ru-RU" dirty="0">
                <a:latin typeface="Times New Roman" pitchFamily="18" charset="0"/>
                <a:hlinkClick r:id="rId10"/>
              </a:rPr>
              <a:t>-</a:t>
            </a:r>
            <a:r>
              <a:rPr lang="en-US" dirty="0" err="1">
                <a:latin typeface="Times New Roman" pitchFamily="18" charset="0"/>
                <a:hlinkClick r:id="rId10"/>
              </a:rPr>
              <a:t>bteu</a:t>
            </a:r>
            <a:r>
              <a:rPr lang="ru-RU" dirty="0">
                <a:latin typeface="Times New Roman" pitchFamily="18" charset="0"/>
                <a:hlinkClick r:id="rId10"/>
              </a:rPr>
              <a:t>@</a:t>
            </a:r>
            <a:r>
              <a:rPr lang="en-US" dirty="0">
                <a:latin typeface="Times New Roman" pitchFamily="18" charset="0"/>
                <a:hlinkClick r:id="rId10"/>
              </a:rPr>
              <a:t>tut</a:t>
            </a:r>
            <a:r>
              <a:rPr lang="ru-RU" dirty="0">
                <a:latin typeface="Times New Roman" pitchFamily="18" charset="0"/>
                <a:hlinkClick r:id="rId10"/>
              </a:rPr>
              <a:t>.</a:t>
            </a:r>
            <a:r>
              <a:rPr lang="en-US" dirty="0">
                <a:latin typeface="Times New Roman" pitchFamily="18" charset="0"/>
                <a:hlinkClick r:id="rId10"/>
              </a:rPr>
              <a:t>by</a:t>
            </a:r>
            <a:r>
              <a:rPr lang="ru-RU" dirty="0">
                <a:latin typeface="Times New Roman" pitchFamily="18" charset="0"/>
              </a:rPr>
              <a:t>. </a:t>
            </a:r>
          </a:p>
        </p:txBody>
      </p:sp>
      <p:sp>
        <p:nvSpPr>
          <p:cNvPr id="3" name="AutoShape 13"/>
          <p:cNvSpPr>
            <a:spLocks noChangeArrowheads="1"/>
          </p:cNvSpPr>
          <p:nvPr>
            <p:custDataLst>
              <p:tags r:id="rId3"/>
            </p:custDataLst>
          </p:nvPr>
        </p:nvSpPr>
        <p:spPr bwMode="invGray">
          <a:xfrm>
            <a:off x="2000232" y="3929066"/>
            <a:ext cx="2071702" cy="1497011"/>
          </a:xfrm>
          <a:prstGeom prst="round2DiagRect">
            <a:avLst>
              <a:gd name="adj1" fmla="val 16667"/>
              <a:gd name="adj2" fmla="val 27880"/>
            </a:avLst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rIns="45720" anchor="ctr"/>
          <a:lstStyle/>
          <a:p>
            <a:pPr algn="ctr"/>
            <a:r>
              <a:rPr lang="ru-RU" sz="1600" b="1" dirty="0">
                <a:latin typeface="Times New Roman" pitchFamily="18" charset="0"/>
              </a:rPr>
              <a:t>В течение трех дней оргкомитет подтвердит прием Вашей заявки</a:t>
            </a:r>
            <a:r>
              <a:rPr lang="ru-RU" sz="1600" dirty="0">
                <a:latin typeface="Times New Roman" pitchFamily="18" charset="0"/>
              </a:rPr>
              <a:t> </a:t>
            </a:r>
          </a:p>
        </p:txBody>
      </p:sp>
      <p:sp>
        <p:nvSpPr>
          <p:cNvPr id="4" name="AutoShape 13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3357554" y="2643182"/>
            <a:ext cx="2143139" cy="1497011"/>
          </a:xfrm>
          <a:prstGeom prst="round2DiagRect">
            <a:avLst>
              <a:gd name="adj1" fmla="val 16667"/>
              <a:gd name="adj2" fmla="val 18587"/>
            </a:avLst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rIns="45720" anchor="ctr"/>
          <a:lstStyle/>
          <a:p>
            <a:pPr algn="ctr"/>
            <a:r>
              <a:rPr lang="ru-RU" sz="1400" b="1" dirty="0">
                <a:latin typeface="Times New Roman" pitchFamily="18" charset="0"/>
              </a:rPr>
              <a:t>Материалы доклада участникам конкурса необходимо предоставить в ауд. 5-27 с 10 марта по 14 марта 2014 года </a:t>
            </a:r>
            <a:endParaRPr lang="ru-RU" sz="1400" b="1" dirty="0" smtClean="0">
              <a:latin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</a:rPr>
              <a:t>с </a:t>
            </a:r>
            <a:r>
              <a:rPr lang="ru-RU" sz="1400" b="1" dirty="0">
                <a:latin typeface="Times New Roman" pitchFamily="18" charset="0"/>
              </a:rPr>
              <a:t>12-40 до 13-20.</a:t>
            </a:r>
            <a:r>
              <a:rPr lang="ru-RU" sz="1400" dirty="0">
                <a:latin typeface="Times New Roman" pitchFamily="18" charset="0"/>
              </a:rPr>
              <a:t> </a:t>
            </a:r>
          </a:p>
        </p:txBody>
      </p:sp>
      <p:sp>
        <p:nvSpPr>
          <p:cNvPr id="5" name="AutoShape 13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5286380" y="1357298"/>
            <a:ext cx="2228848" cy="1497011"/>
          </a:xfrm>
          <a:prstGeom prst="round2DiagRect">
            <a:avLst>
              <a:gd name="adj1" fmla="val 16667"/>
              <a:gd name="adj2" fmla="val 844"/>
            </a:avLst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rIns="45720" anchor="ctr"/>
          <a:lstStyle/>
          <a:p>
            <a:pPr algn="ctr"/>
            <a:r>
              <a:rPr lang="ru-RU" sz="1400" dirty="0">
                <a:latin typeface="Times New Roman" pitchFamily="18" charset="0"/>
              </a:rPr>
              <a:t>Организационная информация по проведению мероприятия будет предоставлена </a:t>
            </a:r>
            <a:r>
              <a:rPr lang="ru-RU" sz="1400" b="1" dirty="0">
                <a:latin typeface="Times New Roman" pitchFamily="18" charset="0"/>
              </a:rPr>
              <a:t>не позднее 12 марта 2014 г.</a:t>
            </a:r>
            <a:r>
              <a:rPr lang="ru-RU" sz="1400" dirty="0">
                <a:latin typeface="Times New Roman" pitchFamily="18" charset="0"/>
              </a:rPr>
              <a:t> на электронные адреса участников конкурса</a:t>
            </a:r>
          </a:p>
        </p:txBody>
      </p:sp>
      <p:sp>
        <p:nvSpPr>
          <p:cNvPr id="12" name="AutoShape 13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7072298" y="214290"/>
            <a:ext cx="2071702" cy="1497011"/>
          </a:xfrm>
          <a:prstGeom prst="round2DiagRect">
            <a:avLst>
              <a:gd name="adj1" fmla="val 16667"/>
              <a:gd name="adj2" fmla="val 27880"/>
            </a:avLst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20" rIns="45720" anchor="ctr"/>
          <a:lstStyle/>
          <a:p>
            <a:pPr algn="ctr"/>
            <a:r>
              <a:rPr lang="ru-RU" sz="1600" b="1" dirty="0" smtClean="0">
                <a:latin typeface="Times New Roman" pitchFamily="18" charset="0"/>
              </a:rPr>
              <a:t>Дата проведения конкурса –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</a:rPr>
              <a:t>19 марта 2014 г.</a:t>
            </a:r>
            <a:endParaRPr lang="ru-RU" sz="1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25" grpId="0" animBg="1"/>
      <p:bldP spid="3" grpId="0" animBg="1"/>
      <p:bldP spid="4" grpId="0" animBg="1"/>
      <p:bldP spid="5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ТРЕБОВАНИЯ К ОФОРМЛЕНИЮ ДОКЛАДОВ</a:t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7467600" cy="48737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Название </a:t>
            </a:r>
            <a:r>
              <a:rPr lang="ru-RU" sz="2000" dirty="0"/>
              <a:t>работы заглавными буквами, жирным шрифтом 12 </a:t>
            </a:r>
            <a:r>
              <a:rPr lang="ru-RU" sz="2000" dirty="0" err="1"/>
              <a:t>пт</a:t>
            </a:r>
            <a:r>
              <a:rPr lang="ru-RU" sz="2000" dirty="0"/>
              <a:t>, по центру, </a:t>
            </a:r>
            <a:r>
              <a:rPr lang="en-US" sz="2000" dirty="0"/>
              <a:t>Times New Roman</a:t>
            </a:r>
            <a:r>
              <a:rPr lang="ru-RU" sz="2000" dirty="0"/>
              <a:t>.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Фамилия, инициалы участника (участников) конкурса, группа (</a:t>
            </a:r>
            <a:r>
              <a:rPr lang="en-US" sz="2000" dirty="0"/>
              <a:t>e</a:t>
            </a:r>
            <a:r>
              <a:rPr lang="ru-RU" sz="2000" dirty="0"/>
              <a:t>-</a:t>
            </a:r>
            <a:r>
              <a:rPr lang="en-US" sz="2000" dirty="0"/>
              <a:t>mail</a:t>
            </a:r>
            <a:r>
              <a:rPr lang="ru-RU" sz="2000" dirty="0"/>
              <a:t>) строчными буквами, курсив, жирный, по правому краю, 12 </a:t>
            </a:r>
            <a:r>
              <a:rPr lang="ru-RU" sz="2000" dirty="0" err="1"/>
              <a:t>пт</a:t>
            </a:r>
            <a:r>
              <a:rPr lang="ru-RU" sz="2000" dirty="0"/>
              <a:t>, без абзаца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Фамилия, инициалы научного руководителя строчными буквами, курсив, жирный, по правому краю, 12 </a:t>
            </a:r>
            <a:r>
              <a:rPr lang="ru-RU" sz="2000" dirty="0" err="1"/>
              <a:t>пт</a:t>
            </a:r>
            <a:r>
              <a:rPr lang="ru-RU" sz="2000" dirty="0"/>
              <a:t>, без абзаца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Ученая степень, звание, должность научного руководителя, подразделение: строчными буквами, курсив, по правому краю, 12 </a:t>
            </a:r>
            <a:r>
              <a:rPr lang="ru-RU" sz="2000" dirty="0" err="1"/>
              <a:t>пт</a:t>
            </a:r>
            <a:r>
              <a:rPr lang="ru-RU" sz="2000" dirty="0"/>
              <a:t>, без абзаца.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Объем доклада – до 4 страниц, одинарный интервал, 12 </a:t>
            </a:r>
            <a:r>
              <a:rPr lang="ru-RU" sz="2000" dirty="0" err="1"/>
              <a:t>пт</a:t>
            </a:r>
            <a:r>
              <a:rPr lang="ru-RU" sz="2000" dirty="0"/>
              <a:t>, абзацный отступ – 1 см.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 Поля: слева, справа, сверху, снизу – 25 мм.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Текст доклада в обязательном порядке должен быть подписан автором (авторами) и научным руководителем.</a:t>
            </a:r>
            <a:endParaRPr lang="ru-RU" sz="2000" b="1" dirty="0"/>
          </a:p>
          <a:p>
            <a:pPr>
              <a:lnSpc>
                <a:spcPct val="80000"/>
              </a:lnSpc>
            </a:pPr>
            <a:r>
              <a:rPr lang="ru-RU" sz="2000" b="1" dirty="0"/>
              <a:t>Регламент выступления: доклад одного участника не должен превышать 7 минут.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Доклад должен сопровождаться </a:t>
            </a:r>
            <a:r>
              <a:rPr lang="ru-RU" sz="2000" b="1" dirty="0" err="1"/>
              <a:t>мультимедийной</a:t>
            </a:r>
            <a:r>
              <a:rPr lang="ru-RU" sz="2000" b="1" dirty="0"/>
              <a:t> презентацией.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Критерии отбора победителей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3587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Оригинальность изложения материала (эссе, очерк, информационный </a:t>
            </a:r>
            <a:r>
              <a:rPr lang="ru-RU" dirty="0" err="1" smtClean="0"/>
              <a:t>постер</a:t>
            </a:r>
            <a:r>
              <a:rPr lang="ru-RU" dirty="0" smtClean="0"/>
              <a:t>);</a:t>
            </a:r>
          </a:p>
          <a:p>
            <a:pPr marL="0" indent="3587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Глубина научного исследования;</a:t>
            </a:r>
          </a:p>
          <a:p>
            <a:pPr marL="0" indent="3587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Наличие ссылок на работы ученого;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Ссылки на авторитетные источники (друзья и коллеги </a:t>
            </a:r>
            <a:r>
              <a:rPr lang="ru-RU" dirty="0" err="1" smtClean="0"/>
              <a:t>лаурета</a:t>
            </a:r>
            <a:r>
              <a:rPr lang="ru-RU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Организационный комитет</a:t>
            </a:r>
            <a:endParaRPr lang="ru-RU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400" b="1" dirty="0"/>
              <a:t>Председатель оргкомитета: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 err="1"/>
              <a:t>Яцевич</a:t>
            </a:r>
            <a:r>
              <a:rPr lang="ru-RU" sz="2400" b="1" i="1" dirty="0"/>
              <a:t> Наталья Владимировна</a:t>
            </a:r>
            <a:r>
              <a:rPr lang="ru-RU" sz="2400" dirty="0"/>
              <a:t>, председатель Совета молодых ученых, доцент кафедры мировой и национальной экономики, канд. </a:t>
            </a:r>
            <a:r>
              <a:rPr lang="ru-RU" sz="2400" dirty="0" err="1"/>
              <a:t>экон</a:t>
            </a:r>
            <a:r>
              <a:rPr lang="ru-RU" sz="2400" dirty="0"/>
              <a:t>. наук;</a:t>
            </a:r>
            <a:endParaRPr lang="ru-RU" sz="24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/>
              <a:t>Ответственные организаторы: 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 err="1"/>
              <a:t>Ефименко</a:t>
            </a:r>
            <a:r>
              <a:rPr lang="ru-RU" sz="2400" b="1" i="1" dirty="0"/>
              <a:t> Инна Александровна, </a:t>
            </a:r>
            <a:r>
              <a:rPr lang="ru-RU" sz="2400" dirty="0"/>
              <a:t>ассистент кафедры экономики АПК, (+375 29) 658-07-20, </a:t>
            </a:r>
            <a:r>
              <a:rPr lang="ru-RU" sz="2400" dirty="0">
                <a:hlinkClick r:id="rId2"/>
              </a:rPr>
              <a:t>efinna_1@mail.ru</a:t>
            </a:r>
            <a:r>
              <a:rPr lang="ru-RU" sz="2400" dirty="0"/>
              <a:t>;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 err="1"/>
              <a:t>Липская</a:t>
            </a:r>
            <a:r>
              <a:rPr lang="ru-RU" sz="2400" b="1" i="1" dirty="0"/>
              <a:t> Алеся Олеговна</a:t>
            </a:r>
            <a:r>
              <a:rPr lang="ru-RU" sz="2400" dirty="0"/>
              <a:t>, аспирант, (+375 29) 732-67-50, lesenka-pesenka4@rambler.ru;</a:t>
            </a: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/>
              <a:t>Дорошко Виталий Николаевич, </a:t>
            </a:r>
            <a:r>
              <a:rPr lang="ru-RU" sz="2400" dirty="0"/>
              <a:t>магистрант, (+375 29) 382-01-79, </a:t>
            </a:r>
            <a:r>
              <a:rPr lang="ru-RU" sz="2400" dirty="0" err="1">
                <a:hlinkClick r:id="rId3"/>
              </a:rPr>
              <a:t>vetal.doroshko@gmail.com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Желаем успехов в подготовке докладов!</a:t>
            </a:r>
            <a:br>
              <a:rPr lang="ru-RU" dirty="0" smtClean="0"/>
            </a:br>
            <a:r>
              <a:rPr lang="ru-RU" dirty="0" smtClean="0"/>
              <a:t>С уважением, оргкомитет!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Конкурс для Вас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358775">
              <a:buFont typeface="Arial" charset="0"/>
              <a:buChar char="•"/>
            </a:pPr>
            <a:r>
              <a:rPr lang="ru-RU" dirty="0" smtClean="0"/>
              <a:t>Кто был удостоен Нобелевской премии за открытия в области экономики?</a:t>
            </a:r>
          </a:p>
          <a:p>
            <a:pPr marL="0" indent="358775">
              <a:buFont typeface="Arial" charset="0"/>
              <a:buChar char="•"/>
            </a:pPr>
            <a:r>
              <a:rPr lang="ru-RU" dirty="0" smtClean="0"/>
              <a:t>Какие экономические открытия были совершены в 21 веке?</a:t>
            </a:r>
          </a:p>
          <a:p>
            <a:pPr marL="0" indent="358775">
              <a:buFont typeface="Arial" charset="0"/>
              <a:buChar char="•"/>
            </a:pPr>
            <a:r>
              <a:rPr lang="ru-RU" dirty="0" smtClean="0"/>
              <a:t>Какой путь прошли исследователи, прежде чем быть всемирно признанными лидерами экономической мысли?</a:t>
            </a:r>
          </a:p>
          <a:p>
            <a:pPr marL="0" indent="358775">
              <a:buFont typeface="Arial" charset="0"/>
              <a:buChar char="•"/>
            </a:pPr>
            <a:r>
              <a:rPr lang="ru-RU" dirty="0" smtClean="0"/>
              <a:t>Чего мы не знаем о нобелевских лауреатах в области экономики?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 принять участие в конкурсе?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dirty="0" smtClean="0"/>
              <a:t>Выберите нобелевского лауреата в области экономики.</a:t>
            </a:r>
          </a:p>
          <a:p>
            <a:r>
              <a:rPr lang="ru-RU" dirty="0" smtClean="0"/>
              <a:t>Зарегистрируйтесь в качестве участника, отправив заявку на участие по адресу:   </a:t>
            </a:r>
          </a:p>
          <a:p>
            <a:pPr algn="ctr">
              <a:buNone/>
            </a:pPr>
            <a:r>
              <a:rPr lang="en-US" u="sng" dirty="0" err="1" smtClean="0">
                <a:hlinkClick r:id="rId2"/>
              </a:rPr>
              <a:t>muk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err="1" smtClean="0">
                <a:hlinkClick r:id="rId2"/>
              </a:rPr>
              <a:t>bteu</a:t>
            </a:r>
            <a:r>
              <a:rPr lang="ru-RU" u="sng" dirty="0" smtClean="0">
                <a:hlinkClick r:id="rId2"/>
              </a:rPr>
              <a:t>@</a:t>
            </a:r>
            <a:r>
              <a:rPr lang="en-US" u="sng" dirty="0" smtClean="0">
                <a:hlinkClick r:id="rId2"/>
              </a:rPr>
              <a:t>tut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by</a:t>
            </a:r>
            <a:r>
              <a:rPr lang="en-US" dirty="0" smtClean="0"/>
              <a:t>.</a:t>
            </a:r>
          </a:p>
          <a:p>
            <a:r>
              <a:rPr lang="ru-RU" dirty="0" smtClean="0"/>
              <a:t>Получите подтверждение регистрации от организаторов.</a:t>
            </a:r>
          </a:p>
          <a:p>
            <a:r>
              <a:rPr lang="ru-RU" dirty="0" smtClean="0"/>
              <a:t>Дерзайте: пишите, творите, презентуйте!</a:t>
            </a:r>
          </a:p>
          <a:p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err="1" smtClean="0"/>
              <a:t>Дедлайн</a:t>
            </a:r>
            <a:r>
              <a:rPr lang="ru-RU" dirty="0" smtClean="0"/>
              <a:t> приема работ: 3 марта 2014 года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212005"/>
              </p:ext>
            </p:extLst>
          </p:nvPr>
        </p:nvGraphicFramePr>
        <p:xfrm>
          <a:off x="214282" y="1000108"/>
          <a:ext cx="8501122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919"/>
                <a:gridCol w="2787360"/>
                <a:gridCol w="4678843"/>
              </a:tblGrid>
              <a:tr h="104060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1969г.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Рагнар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Фриш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Ян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Тинберген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создание и применение динамических моделей к анализу экономических процессов».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12001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1970 г.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Пол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Э́нтони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Самуэ́льсон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научную работу, развившую статическую и динамическую экономическую теорию».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7215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1971 г.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Са́ймон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Смит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Кузне́ц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«За эмпирически обоснованное толкование экономического роста».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17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1972 г.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Джон Ричард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Хикс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Кеннет Джозеф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Эрроу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 новаторский вклад в общую теорию равновесия и теорию благосостояния».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45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1973 г.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/>
                        <a:t>Васи́лий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dirty="0" err="1" smtClean="0"/>
                        <a:t>Васи́льевич</a:t>
                      </a:r>
                      <a:r>
                        <a:rPr lang="ru-RU" b="0" dirty="0" smtClean="0"/>
                        <a:t> </a:t>
                      </a:r>
                      <a:r>
                        <a:rPr lang="ru-RU" b="0" dirty="0" err="1" smtClean="0"/>
                        <a:t>Лео́нтьев</a:t>
                      </a:r>
                      <a:r>
                        <a:rPr lang="ru-RU" b="0" dirty="0" smtClean="0"/>
                        <a:t> </a:t>
                      </a:r>
                      <a:endParaRPr lang="ru-RU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развитие метода „затраты — выпуск“ и за его применение к важным экономическим проблемам».</a:t>
                      </a:r>
                      <a:endParaRPr kumimoji="0" lang="ru-RU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3319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1974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Гу́ннар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Мю́рдаль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Фри́дрих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А́вгуст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фон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Ха́йек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основополагающие работы по теории денег и экономических колебаний и глубокий анализ взаимозависимости экономических, социальных и институциональных явлений».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9748280"/>
              </p:ext>
            </p:extLst>
          </p:nvPr>
        </p:nvGraphicFramePr>
        <p:xfrm>
          <a:off x="285720" y="1142986"/>
          <a:ext cx="8429685" cy="563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02"/>
                <a:gridCol w="2771013"/>
                <a:gridCol w="4666970"/>
              </a:tblGrid>
              <a:tr h="71437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1975 г.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Леони́д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Вита́льевич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Канторо́вич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Тьяллинг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Чарльз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Купманс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 вклад в теорию оптимального распределения ресурсов».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58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1976 г.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Ми́лтон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Фри́дман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«За достижения в области анализа потребления, истории денежного обращения и разработки монетарной теории, а также за практический показ сложности политики экономической стабилизации».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7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1977 г.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Бертиль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Готтхард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Олин,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Джеймс Эдуард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Мид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 первопроходческий вклад в теорию международной торговли и международного движения капитала».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5857">
                <a:tc>
                  <a:txBody>
                    <a:bodyPr/>
                    <a:lstStyle/>
                    <a:p>
                      <a:r>
                        <a:rPr lang="ru-RU" dirty="0" smtClean="0"/>
                        <a:t>1978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Герберт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Александер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Саймон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новаторские исследования процесса принятия решений в рамках экономических организаций».</a:t>
                      </a:r>
                      <a:endParaRPr kumimoji="0" lang="ru-RU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1979 г. 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Теодор Уильям Шульц, Уильям Артур Льюис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 новаторские исследования экономического развития в приложении к проблемам развивающихся стран».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7359550"/>
              </p:ext>
            </p:extLst>
          </p:nvPr>
        </p:nvGraphicFramePr>
        <p:xfrm>
          <a:off x="457200" y="1142986"/>
          <a:ext cx="8258205" cy="546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500330"/>
                <a:gridCol w="4929223"/>
              </a:tblGrid>
              <a:tr h="71437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1980 г.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Лоуренс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Роберт Клейн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 создание экономических моделей и их применение к анализу колебаний экономики и экономической политики».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585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1981г.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Джеймс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То́бин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 анализ состояния финансовых рынков и их влияния на политику принятия решений в области расходов, на положение с безработицей, производством и ценами».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1982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Джордж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Стиглер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«За новаторские исследования промышленных структур, функционирования рынков, причин и результатов государственного регулирования».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1983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Жерар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Дебрё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«За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вклад в наше понимание теории общего равновесия и условий, при которых общее равновесие существует в некоторой абстрактной экономике».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1984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Джон Ричард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Николас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Стоун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«За существенный вклад в развитие экономической науки».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6964832"/>
              </p:ext>
            </p:extLst>
          </p:nvPr>
        </p:nvGraphicFramePr>
        <p:xfrm>
          <a:off x="457200" y="1142986"/>
          <a:ext cx="8258205" cy="5086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500330"/>
                <a:gridCol w="4929223"/>
              </a:tblGrid>
              <a:tr h="71437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1985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Франко Модильяни 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поведения людей в отношении сбережений, что имеет исключительно важное прикладное значение в создании национальных пенсионных программ».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1986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Джеймс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Макгилл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Бьюкенен-младший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исследование договорных и конституционных основ теории принятия экологических и политических решений».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1987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Роберт </a:t>
                      </a:r>
                      <a:r>
                        <a:rPr kumimoji="0" lang="ru-RU" sz="1800" b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Солоу</a:t>
                      </a:r>
                      <a:endParaRPr lang="ru-RU" b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вклад в теорию экономического роста».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1988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Морис Алле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его новаторский вклад в теорию рынков и эффективного использования ресурсов».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1989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Трюгве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Хаавельмо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его разъяснения в основах теории вероятностей и анализ одновременных экономических структур».</a:t>
                      </a:r>
                      <a:endParaRPr kumimoji="0" lang="ru-RU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543210"/>
              </p:ext>
            </p:extLst>
          </p:nvPr>
        </p:nvGraphicFramePr>
        <p:xfrm>
          <a:off x="214281" y="1017263"/>
          <a:ext cx="8643998" cy="529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2143140"/>
                <a:gridCol w="5643601"/>
              </a:tblGrid>
              <a:tr h="71437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1990 г.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Гарри </a:t>
                      </a:r>
                      <a:r>
                        <a:rPr kumimoji="0"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Марковиц</a:t>
                      </a:r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8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Мертон Миллер,</a:t>
                      </a:r>
                    </a:p>
                    <a:p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Уильям </a:t>
                      </a:r>
                      <a:r>
                        <a:rPr kumimoji="0"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Шарп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вклад в теорию формирования цены финансовых активов».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5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1991 г.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Рональд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Коуз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открытие и иллюстрацию важности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трансакционных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издержек и прав собственности для институциональных структур и функционирования экономики».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1992 г.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Гэри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Беккер</a:t>
                      </a:r>
                      <a:endParaRPr lang="ru-RU" b="0" u="non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исследования широкого круга проблем человеческого поведения и реагирования, не ограничивающегося только рыночным поведением».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858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1993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Роберт Фогель,</a:t>
                      </a:r>
                    </a:p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Дуглас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Норт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новое исследование экономической истории с помощью экономической теории и количественных методов для объяснения экономических и институциональных изменений».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7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1994 г.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Джон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Харсаньи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Джон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Нэш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Райнхард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Зелтен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анализ равновесия в теории </a:t>
                      </a:r>
                      <a:r>
                        <a:rPr kumimoji="0" lang="ru-RU" sz="18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некоалиционных</a:t>
                      </a: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игр».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/>
                <a:ea typeface="Times New Roman"/>
                <a:cs typeface="Times New Roman"/>
              </a:rPr>
              <a:t>Лауреаты Нобелевской премии по экономике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dirty="0" smtClean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4300700"/>
              </p:ext>
            </p:extLst>
          </p:nvPr>
        </p:nvGraphicFramePr>
        <p:xfrm>
          <a:off x="214281" y="1017263"/>
          <a:ext cx="8643998" cy="5412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2143140"/>
                <a:gridCol w="5643601"/>
              </a:tblGrid>
              <a:tr h="130291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1995 г.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Роберт </a:t>
                      </a:r>
                      <a:r>
                        <a:rPr kumimoji="0"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Лукас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развитие и применение гипотезы рациональных ожиданий, трансформацию макроэкономического анализа и углубление понимания экономической политики».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2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1996 г.</a:t>
                      </a:r>
                    </a:p>
                    <a:p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Джеймс </a:t>
                      </a:r>
                      <a:r>
                        <a:rPr kumimoji="0" lang="ru-RU" sz="18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Миррлис</a:t>
                      </a:r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kumimoji="0" lang="ru-RU" sz="1800" b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Уильям </a:t>
                      </a:r>
                      <a:r>
                        <a:rPr kumimoji="0" lang="ru-RU" sz="1800" b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Викри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фундаментальный вклад в экономическую теорию стимулов и асимметричной информации».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1997 г.</a:t>
                      </a: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Роберт К. Мертон,</a:t>
                      </a:r>
                    </a:p>
                    <a:p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Майрон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Шоулз</a:t>
                      </a:r>
                      <a:endParaRPr lang="ru-RU" b="0" u="none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их метод оценки производных финансовых инструментов».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901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1998 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Амартия</a:t>
                      </a:r>
                      <a:r>
                        <a:rPr kumimoji="0" lang="ru-RU" sz="18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Сен</a:t>
                      </a:r>
                      <a:endParaRPr lang="ru-RU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его вклад в экономику благосостояния».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0171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1999 г.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Роберт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Манделл</a:t>
                      </a:r>
                      <a:endParaRPr lang="ru-RU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 анализ монетарной и фискальной политики при различных обменных курсах и за анализ оптимальных валютных зон».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6pMcljtk1MJ0De6E19B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O3IgLtryNrFUJ6b9lR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97Sh4Wf3q9VkhYZEnvoz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YHL0AN4yxWP6rbpeJii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1519</Words>
  <Application>Microsoft Office PowerPoint</Application>
  <PresentationFormat>Экран (4:3)</PresentationFormat>
  <Paragraphs>226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Конкурс студенческих работ  «КТО ОНИ—НОБЕЛЕВСКИЕ ЛАУРЕАТЫ ПО ЭКОНОМИКЕ?», посвященного 50-летию УО «Белорусский торгово-экономический университет потребительской кооперации» и 45-летию Премии Шведского государственного банка по экономическим наукам памяти Альфреда Нобеля  </vt:lpstr>
      <vt:lpstr>Конкурс для Вас</vt:lpstr>
      <vt:lpstr>Как принять участие в конкурсе?</vt:lpstr>
      <vt:lpstr>Лауреаты Нобелевской премии по экономике </vt:lpstr>
      <vt:lpstr>Лауреаты Нобелевской премии по экономике </vt:lpstr>
      <vt:lpstr>Лауреаты Нобелевской премии по экономике </vt:lpstr>
      <vt:lpstr>Лауреаты Нобелевской премии по экономике </vt:lpstr>
      <vt:lpstr>Лауреаты Нобелевской премии по экономике </vt:lpstr>
      <vt:lpstr>Лауреаты Нобелевской премии по экономике </vt:lpstr>
      <vt:lpstr>Лауреаты Нобелевской премии по экономике </vt:lpstr>
      <vt:lpstr>Лауреаты Нобелевской премии по экономике </vt:lpstr>
      <vt:lpstr>Лауреаты Нобелевской премии по экономике </vt:lpstr>
      <vt:lpstr>Презентация PowerPoint</vt:lpstr>
      <vt:lpstr>Ключевые даты конкурса</vt:lpstr>
      <vt:lpstr>ТРЕБОВАНИЯ К ОФОРМЛЕНИЮ ДОКЛАДОВ </vt:lpstr>
      <vt:lpstr>Критерии отбора победителей</vt:lpstr>
      <vt:lpstr>Организационный комитет</vt:lpstr>
      <vt:lpstr>Желаем успехов в подготовке докладов! С уважением, оргкомитет!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студенческих работ «КТО ОНИ—НОБЕЛЕВСКИЕ ЛАУРЕАТЫ ПО ЭКОНОМИКЕ?»</dc:title>
  <dc:creator>VITALY DOROSHKO</dc:creator>
  <cp:lastModifiedBy>Пользователь</cp:lastModifiedBy>
  <cp:revision>67</cp:revision>
  <dcterms:created xsi:type="dcterms:W3CDTF">2013-12-15T17:24:09Z</dcterms:created>
  <dcterms:modified xsi:type="dcterms:W3CDTF">2013-12-18T05:55:36Z</dcterms:modified>
</cp:coreProperties>
</file>